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411" r:id="rId2"/>
    <p:sldId id="416" r:id="rId3"/>
    <p:sldId id="414" r:id="rId4"/>
    <p:sldId id="417" r:id="rId5"/>
    <p:sldId id="418" r:id="rId6"/>
    <p:sldId id="419" r:id="rId7"/>
    <p:sldId id="420" r:id="rId8"/>
    <p:sldId id="421" r:id="rId9"/>
    <p:sldId id="422" r:id="rId10"/>
    <p:sldId id="423" r:id="rId11"/>
    <p:sldId id="427" r:id="rId12"/>
    <p:sldId id="425" r:id="rId13"/>
    <p:sldId id="426" r:id="rId14"/>
    <p:sldId id="431" r:id="rId15"/>
    <p:sldId id="454" r:id="rId16"/>
    <p:sldId id="432" r:id="rId17"/>
    <p:sldId id="434" r:id="rId18"/>
    <p:sldId id="433" r:id="rId19"/>
    <p:sldId id="435" r:id="rId20"/>
    <p:sldId id="436" r:id="rId21"/>
    <p:sldId id="437" r:id="rId22"/>
    <p:sldId id="439" r:id="rId23"/>
    <p:sldId id="438" r:id="rId24"/>
    <p:sldId id="440" r:id="rId25"/>
    <p:sldId id="441" r:id="rId26"/>
    <p:sldId id="457" r:id="rId27"/>
    <p:sldId id="442" r:id="rId28"/>
    <p:sldId id="443" r:id="rId29"/>
    <p:sldId id="444" r:id="rId30"/>
    <p:sldId id="445" r:id="rId31"/>
    <p:sldId id="446" r:id="rId32"/>
    <p:sldId id="447" r:id="rId33"/>
    <p:sldId id="449" r:id="rId34"/>
    <p:sldId id="450" r:id="rId35"/>
    <p:sldId id="451" r:id="rId36"/>
    <p:sldId id="453" r:id="rId37"/>
    <p:sldId id="452" r:id="rId3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gramma gespreksvoering" id="{7DAD14AA-865F-4A1A-B37D-333BEB70CEE1}">
          <p14:sldIdLst>
            <p14:sldId id="411"/>
            <p14:sldId id="416"/>
          </p14:sldIdLst>
        </p14:section>
        <p14:section name="Portfolio gespreksvoering" id="{4667DE0E-ABFB-43DF-9991-9C9460311046}">
          <p14:sldIdLst>
            <p14:sldId id="414"/>
          </p14:sldIdLst>
        </p14:section>
        <p14:section name="Gespreksvoering Planmatige voorbereiding" id="{AC97C584-9DD8-4C49-9FF2-8FC831B2119C}">
          <p14:sldIdLst>
            <p14:sldId id="417"/>
            <p14:sldId id="418"/>
            <p14:sldId id="419"/>
            <p14:sldId id="420"/>
            <p14:sldId id="421"/>
            <p14:sldId id="422"/>
            <p14:sldId id="423"/>
          </p14:sldIdLst>
        </p14:section>
        <p14:section name="Gespreksvoering Gespreksniveaus en -technieken" id="{489FF522-9ADA-41C3-A994-8345FE2055E9}">
          <p14:sldIdLst>
            <p14:sldId id="427"/>
            <p14:sldId id="425"/>
            <p14:sldId id="426"/>
            <p14:sldId id="431"/>
            <p14:sldId id="454"/>
            <p14:sldId id="432"/>
            <p14:sldId id="434"/>
            <p14:sldId id="433"/>
            <p14:sldId id="435"/>
          </p14:sldIdLst>
        </p14:section>
        <p14:section name="Gesprekstechnieken - weerstand" id="{798CBF84-74B0-4B7A-8CE2-4475C517E97D}">
          <p14:sldIdLst>
            <p14:sldId id="436"/>
            <p14:sldId id="437"/>
            <p14:sldId id="439"/>
            <p14:sldId id="438"/>
          </p14:sldIdLst>
        </p14:section>
        <p14:section name="Gesprekstechnieken - weerstand - LEO" id="{526AB47E-6FFB-4C73-ADC6-CBBA56C8C708}">
          <p14:sldIdLst>
            <p14:sldId id="440"/>
            <p14:sldId id="441"/>
            <p14:sldId id="457"/>
          </p14:sldIdLst>
        </p14:section>
        <p14:section name="Gesprekstechnieken - feedback en reflectie" id="{346676BF-5261-48C0-903D-1DE87F93372C}">
          <p14:sldIdLst>
            <p14:sldId id="442"/>
            <p14:sldId id="443"/>
            <p14:sldId id="444"/>
            <p14:sldId id="445"/>
            <p14:sldId id="446"/>
            <p14:sldId id="447"/>
            <p14:sldId id="449"/>
            <p14:sldId id="450"/>
            <p14:sldId id="451"/>
            <p14:sldId id="453"/>
            <p14:sldId id="45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8CD9A7-1CFE-D256-5FEA-0BA7CEC632EF}" name="Yvonne Johannesma" initials="YJ" userId="S::Yvonne.Johannesma@han.nl::a8b0f215-0de7-4811-84a9-4a1428ab1b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856"/>
    <a:srgbClr val="E50056"/>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8875EF-C261-41E2-A42B-F45DA3C7502F}" v="11" dt="2024-09-03T08:37:31.975"/>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jl, gemiddeld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Stijl, gemiddeld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74" autoAdjust="0"/>
    <p:restoredTop sz="80259" autoAdjust="0"/>
  </p:normalViewPr>
  <p:slideViewPr>
    <p:cSldViewPr snapToGrid="0" snapToObjects="1" showGuides="1">
      <p:cViewPr varScale="1">
        <p:scale>
          <a:sx n="89" d="100"/>
          <a:sy n="89" d="100"/>
        </p:scale>
        <p:origin x="2556" y="7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7AE904-88F5-4361-9C16-5F4381A94B26}" type="doc">
      <dgm:prSet loTypeId="urn:microsoft.com/office/officeart/2009/layout/CircleArrowProcess" loCatId="cycle" qsTypeId="urn:microsoft.com/office/officeart/2005/8/quickstyle/simple1" qsCatId="simple" csTypeId="urn:microsoft.com/office/officeart/2005/8/colors/accent0_3" csCatId="mainScheme" phldr="1"/>
      <dgm:spPr/>
      <dgm:t>
        <a:bodyPr/>
        <a:lstStyle/>
        <a:p>
          <a:endParaRPr lang="nl-NL"/>
        </a:p>
      </dgm:t>
    </dgm:pt>
    <dgm:pt modelId="{60C3A41D-D89A-4537-BAC9-ACA7DAB87AE5}">
      <dgm:prSet phldrT="[Tekst]"/>
      <dgm:spPr/>
      <dgm:t>
        <a:bodyPr/>
        <a:lstStyle/>
        <a:p>
          <a:r>
            <a:rPr lang="nl-NL" dirty="0"/>
            <a:t>Voorbereiden</a:t>
          </a:r>
        </a:p>
      </dgm:t>
    </dgm:pt>
    <dgm:pt modelId="{CFF38EA4-F6F2-41AE-A1D7-289956DE094D}" type="parTrans" cxnId="{212389B0-D792-4411-9AF1-F9DA9D470B3A}">
      <dgm:prSet/>
      <dgm:spPr/>
      <dgm:t>
        <a:bodyPr/>
        <a:lstStyle/>
        <a:p>
          <a:endParaRPr lang="nl-NL"/>
        </a:p>
      </dgm:t>
    </dgm:pt>
    <dgm:pt modelId="{E5ED5D69-1A9B-4A3E-9590-1D16AD3AFC4E}" type="sibTrans" cxnId="{212389B0-D792-4411-9AF1-F9DA9D470B3A}">
      <dgm:prSet/>
      <dgm:spPr/>
      <dgm:t>
        <a:bodyPr/>
        <a:lstStyle/>
        <a:p>
          <a:endParaRPr lang="nl-NL"/>
        </a:p>
      </dgm:t>
    </dgm:pt>
    <dgm:pt modelId="{62E7C1D5-B6EA-4900-880A-43921B72FD3F}">
      <dgm:prSet phldrT="[Tekst]"/>
      <dgm:spPr/>
      <dgm:t>
        <a:bodyPr/>
        <a:lstStyle/>
        <a:p>
          <a:r>
            <a:rPr lang="nl-NL" dirty="0"/>
            <a:t>Doen</a:t>
          </a:r>
        </a:p>
      </dgm:t>
    </dgm:pt>
    <dgm:pt modelId="{76A97968-F7C4-4571-BC8A-2AB0730E1A79}" type="parTrans" cxnId="{A10C12D2-1F4D-4BCF-A081-248D57E14D7B}">
      <dgm:prSet/>
      <dgm:spPr/>
      <dgm:t>
        <a:bodyPr/>
        <a:lstStyle/>
        <a:p>
          <a:endParaRPr lang="nl-NL"/>
        </a:p>
      </dgm:t>
    </dgm:pt>
    <dgm:pt modelId="{20C9B5A2-C578-4F28-9F6A-B930E4208946}" type="sibTrans" cxnId="{A10C12D2-1F4D-4BCF-A081-248D57E14D7B}">
      <dgm:prSet/>
      <dgm:spPr/>
      <dgm:t>
        <a:bodyPr/>
        <a:lstStyle/>
        <a:p>
          <a:endParaRPr lang="nl-NL"/>
        </a:p>
      </dgm:t>
    </dgm:pt>
    <dgm:pt modelId="{452C070E-816A-4E19-853B-BC2776D94765}">
      <dgm:prSet phldrT="[Tekst]"/>
      <dgm:spPr/>
      <dgm:t>
        <a:bodyPr/>
        <a:lstStyle/>
        <a:p>
          <a:r>
            <a:rPr lang="nl-NL" dirty="0"/>
            <a:t>Evalueren en reflecteren</a:t>
          </a:r>
        </a:p>
      </dgm:t>
    </dgm:pt>
    <dgm:pt modelId="{42207765-EAFE-4B44-8B11-8665EAA5BBAE}" type="parTrans" cxnId="{8EF21446-5CB8-4DCB-9060-3CDCE37924FC}">
      <dgm:prSet/>
      <dgm:spPr/>
      <dgm:t>
        <a:bodyPr/>
        <a:lstStyle/>
        <a:p>
          <a:endParaRPr lang="nl-NL"/>
        </a:p>
      </dgm:t>
    </dgm:pt>
    <dgm:pt modelId="{962DA88E-5CA3-4FD0-8064-029E5FF9FEAA}" type="sibTrans" cxnId="{8EF21446-5CB8-4DCB-9060-3CDCE37924FC}">
      <dgm:prSet/>
      <dgm:spPr/>
      <dgm:t>
        <a:bodyPr/>
        <a:lstStyle/>
        <a:p>
          <a:endParaRPr lang="nl-NL"/>
        </a:p>
      </dgm:t>
    </dgm:pt>
    <dgm:pt modelId="{B334F6C8-7989-4F06-B57F-1C8951C762A1}">
      <dgm:prSet phldrT="[Tekst]"/>
      <dgm:spPr/>
      <dgm:t>
        <a:bodyPr/>
        <a:lstStyle/>
        <a:p>
          <a:r>
            <a:rPr lang="nl-NL" dirty="0"/>
            <a:t>Leerdoelen</a:t>
          </a:r>
        </a:p>
      </dgm:t>
    </dgm:pt>
    <dgm:pt modelId="{4C9A0629-457E-4EDF-B8FB-2E7F3D843233}" type="parTrans" cxnId="{4659E04E-3D54-49F7-B6D3-76DFDF56ABA5}">
      <dgm:prSet/>
      <dgm:spPr/>
      <dgm:t>
        <a:bodyPr/>
        <a:lstStyle/>
        <a:p>
          <a:endParaRPr lang="nl-NL"/>
        </a:p>
      </dgm:t>
    </dgm:pt>
    <dgm:pt modelId="{D4572F0D-EF46-4087-96AA-CF272418565D}" type="sibTrans" cxnId="{4659E04E-3D54-49F7-B6D3-76DFDF56ABA5}">
      <dgm:prSet/>
      <dgm:spPr/>
      <dgm:t>
        <a:bodyPr/>
        <a:lstStyle/>
        <a:p>
          <a:endParaRPr lang="nl-NL"/>
        </a:p>
      </dgm:t>
    </dgm:pt>
    <dgm:pt modelId="{36B29652-0180-4B3A-8CB0-14CF057E1297}" type="pres">
      <dgm:prSet presAssocID="{D67AE904-88F5-4361-9C16-5F4381A94B26}" presName="Name0" presStyleCnt="0">
        <dgm:presLayoutVars>
          <dgm:chMax val="7"/>
          <dgm:chPref val="7"/>
          <dgm:dir/>
          <dgm:animLvl val="lvl"/>
        </dgm:presLayoutVars>
      </dgm:prSet>
      <dgm:spPr/>
    </dgm:pt>
    <dgm:pt modelId="{58DD999B-DFE9-434D-A9BE-5F36A412C321}" type="pres">
      <dgm:prSet presAssocID="{60C3A41D-D89A-4537-BAC9-ACA7DAB87AE5}" presName="Accent1" presStyleCnt="0"/>
      <dgm:spPr/>
    </dgm:pt>
    <dgm:pt modelId="{F4FED520-7DAE-46FA-948C-9E54142A7344}" type="pres">
      <dgm:prSet presAssocID="{60C3A41D-D89A-4537-BAC9-ACA7DAB87AE5}" presName="Accent" presStyleLbl="node1" presStyleIdx="0" presStyleCnt="4"/>
      <dgm:spPr/>
    </dgm:pt>
    <dgm:pt modelId="{A6C9FC78-0374-4519-B7BE-CF7786E4BC3A}" type="pres">
      <dgm:prSet presAssocID="{60C3A41D-D89A-4537-BAC9-ACA7DAB87AE5}" presName="Parent1" presStyleLbl="revTx" presStyleIdx="0" presStyleCnt="4">
        <dgm:presLayoutVars>
          <dgm:chMax val="1"/>
          <dgm:chPref val="1"/>
          <dgm:bulletEnabled val="1"/>
        </dgm:presLayoutVars>
      </dgm:prSet>
      <dgm:spPr/>
    </dgm:pt>
    <dgm:pt modelId="{526EC1E9-C321-4CE3-A10B-4147EF179244}" type="pres">
      <dgm:prSet presAssocID="{62E7C1D5-B6EA-4900-880A-43921B72FD3F}" presName="Accent2" presStyleCnt="0"/>
      <dgm:spPr/>
    </dgm:pt>
    <dgm:pt modelId="{291E2832-27C4-46AC-ACC1-E54C5E473CC9}" type="pres">
      <dgm:prSet presAssocID="{62E7C1D5-B6EA-4900-880A-43921B72FD3F}" presName="Accent" presStyleLbl="node1" presStyleIdx="1" presStyleCnt="4"/>
      <dgm:spPr/>
    </dgm:pt>
    <dgm:pt modelId="{F825A3DE-7F73-4242-A7F2-570EF92A0AC1}" type="pres">
      <dgm:prSet presAssocID="{62E7C1D5-B6EA-4900-880A-43921B72FD3F}" presName="Parent2" presStyleLbl="revTx" presStyleIdx="1" presStyleCnt="4">
        <dgm:presLayoutVars>
          <dgm:chMax val="1"/>
          <dgm:chPref val="1"/>
          <dgm:bulletEnabled val="1"/>
        </dgm:presLayoutVars>
      </dgm:prSet>
      <dgm:spPr/>
    </dgm:pt>
    <dgm:pt modelId="{68CC49DD-4279-42FB-A4DB-555E9BFACAB5}" type="pres">
      <dgm:prSet presAssocID="{452C070E-816A-4E19-853B-BC2776D94765}" presName="Accent3" presStyleCnt="0"/>
      <dgm:spPr/>
    </dgm:pt>
    <dgm:pt modelId="{EE702B30-AC92-41F1-B046-ABA1AE733846}" type="pres">
      <dgm:prSet presAssocID="{452C070E-816A-4E19-853B-BC2776D94765}" presName="Accent" presStyleLbl="node1" presStyleIdx="2" presStyleCnt="4" custLinFactNeighborX="2280" custLinFactNeighborY="1398"/>
      <dgm:spPr/>
    </dgm:pt>
    <dgm:pt modelId="{83CAD201-20AD-4759-8CD1-ED6191D6C5F1}" type="pres">
      <dgm:prSet presAssocID="{452C070E-816A-4E19-853B-BC2776D94765}" presName="Parent3" presStyleLbl="revTx" presStyleIdx="2" presStyleCnt="4">
        <dgm:presLayoutVars>
          <dgm:chMax val="1"/>
          <dgm:chPref val="1"/>
          <dgm:bulletEnabled val="1"/>
        </dgm:presLayoutVars>
      </dgm:prSet>
      <dgm:spPr/>
    </dgm:pt>
    <dgm:pt modelId="{B6F92E90-6427-4F89-8AF7-9EC524DC4A27}" type="pres">
      <dgm:prSet presAssocID="{B334F6C8-7989-4F06-B57F-1C8951C762A1}" presName="Accent4" presStyleCnt="0"/>
      <dgm:spPr/>
    </dgm:pt>
    <dgm:pt modelId="{9FA5B118-3596-448F-BAD1-EBC1933DA084}" type="pres">
      <dgm:prSet presAssocID="{B334F6C8-7989-4F06-B57F-1C8951C762A1}" presName="Accent" presStyleLbl="node1" presStyleIdx="3" presStyleCnt="4"/>
      <dgm:spPr/>
    </dgm:pt>
    <dgm:pt modelId="{B4902E42-4DDC-41D8-A1B8-9317E1FB09EC}" type="pres">
      <dgm:prSet presAssocID="{B334F6C8-7989-4F06-B57F-1C8951C762A1}" presName="Parent4" presStyleLbl="revTx" presStyleIdx="3" presStyleCnt="4">
        <dgm:presLayoutVars>
          <dgm:chMax val="1"/>
          <dgm:chPref val="1"/>
          <dgm:bulletEnabled val="1"/>
        </dgm:presLayoutVars>
      </dgm:prSet>
      <dgm:spPr/>
    </dgm:pt>
  </dgm:ptLst>
  <dgm:cxnLst>
    <dgm:cxn modelId="{20984D0A-6766-481E-BED1-62EA40DF16AD}" type="presOf" srcId="{62E7C1D5-B6EA-4900-880A-43921B72FD3F}" destId="{F825A3DE-7F73-4242-A7F2-570EF92A0AC1}" srcOrd="0" destOrd="0" presId="urn:microsoft.com/office/officeart/2009/layout/CircleArrowProcess"/>
    <dgm:cxn modelId="{8EF21446-5CB8-4DCB-9060-3CDCE37924FC}" srcId="{D67AE904-88F5-4361-9C16-5F4381A94B26}" destId="{452C070E-816A-4E19-853B-BC2776D94765}" srcOrd="2" destOrd="0" parTransId="{42207765-EAFE-4B44-8B11-8665EAA5BBAE}" sibTransId="{962DA88E-5CA3-4FD0-8064-029E5FF9FEAA}"/>
    <dgm:cxn modelId="{11796066-108B-4E68-8117-7BD667286EDB}" type="presOf" srcId="{60C3A41D-D89A-4537-BAC9-ACA7DAB87AE5}" destId="{A6C9FC78-0374-4519-B7BE-CF7786E4BC3A}" srcOrd="0" destOrd="0" presId="urn:microsoft.com/office/officeart/2009/layout/CircleArrowProcess"/>
    <dgm:cxn modelId="{4659E04E-3D54-49F7-B6D3-76DFDF56ABA5}" srcId="{D67AE904-88F5-4361-9C16-5F4381A94B26}" destId="{B334F6C8-7989-4F06-B57F-1C8951C762A1}" srcOrd="3" destOrd="0" parTransId="{4C9A0629-457E-4EDF-B8FB-2E7F3D843233}" sibTransId="{D4572F0D-EF46-4087-96AA-CF272418565D}"/>
    <dgm:cxn modelId="{212389B0-D792-4411-9AF1-F9DA9D470B3A}" srcId="{D67AE904-88F5-4361-9C16-5F4381A94B26}" destId="{60C3A41D-D89A-4537-BAC9-ACA7DAB87AE5}" srcOrd="0" destOrd="0" parTransId="{CFF38EA4-F6F2-41AE-A1D7-289956DE094D}" sibTransId="{E5ED5D69-1A9B-4A3E-9590-1D16AD3AFC4E}"/>
    <dgm:cxn modelId="{CD5D5CBD-6C85-4AE8-94C4-F9D2723C36F4}" type="presOf" srcId="{D67AE904-88F5-4361-9C16-5F4381A94B26}" destId="{36B29652-0180-4B3A-8CB0-14CF057E1297}" srcOrd="0" destOrd="0" presId="urn:microsoft.com/office/officeart/2009/layout/CircleArrowProcess"/>
    <dgm:cxn modelId="{814A70C0-8313-421E-A28B-DF7FA60BDACC}" type="presOf" srcId="{452C070E-816A-4E19-853B-BC2776D94765}" destId="{83CAD201-20AD-4759-8CD1-ED6191D6C5F1}" srcOrd="0" destOrd="0" presId="urn:microsoft.com/office/officeart/2009/layout/CircleArrowProcess"/>
    <dgm:cxn modelId="{A10C12D2-1F4D-4BCF-A081-248D57E14D7B}" srcId="{D67AE904-88F5-4361-9C16-5F4381A94B26}" destId="{62E7C1D5-B6EA-4900-880A-43921B72FD3F}" srcOrd="1" destOrd="0" parTransId="{76A97968-F7C4-4571-BC8A-2AB0730E1A79}" sibTransId="{20C9B5A2-C578-4F28-9F6A-B930E4208946}"/>
    <dgm:cxn modelId="{8807F3E0-2D38-43D4-A36C-D045950825CA}" type="presOf" srcId="{B334F6C8-7989-4F06-B57F-1C8951C762A1}" destId="{B4902E42-4DDC-41D8-A1B8-9317E1FB09EC}" srcOrd="0" destOrd="0" presId="urn:microsoft.com/office/officeart/2009/layout/CircleArrowProcess"/>
    <dgm:cxn modelId="{DE36FB6E-F195-4313-B640-F8E3D2FD8E8A}" type="presParOf" srcId="{36B29652-0180-4B3A-8CB0-14CF057E1297}" destId="{58DD999B-DFE9-434D-A9BE-5F36A412C321}" srcOrd="0" destOrd="0" presId="urn:microsoft.com/office/officeart/2009/layout/CircleArrowProcess"/>
    <dgm:cxn modelId="{0DD02681-DF55-4F40-AE2F-5AF512720636}" type="presParOf" srcId="{58DD999B-DFE9-434D-A9BE-5F36A412C321}" destId="{F4FED520-7DAE-46FA-948C-9E54142A7344}" srcOrd="0" destOrd="0" presId="urn:microsoft.com/office/officeart/2009/layout/CircleArrowProcess"/>
    <dgm:cxn modelId="{2B678237-FAB1-4A03-8627-22C9B884597B}" type="presParOf" srcId="{36B29652-0180-4B3A-8CB0-14CF057E1297}" destId="{A6C9FC78-0374-4519-B7BE-CF7786E4BC3A}" srcOrd="1" destOrd="0" presId="urn:microsoft.com/office/officeart/2009/layout/CircleArrowProcess"/>
    <dgm:cxn modelId="{E5C3C372-6091-4AC5-9FBA-E46A477AAE94}" type="presParOf" srcId="{36B29652-0180-4B3A-8CB0-14CF057E1297}" destId="{526EC1E9-C321-4CE3-A10B-4147EF179244}" srcOrd="2" destOrd="0" presId="urn:microsoft.com/office/officeart/2009/layout/CircleArrowProcess"/>
    <dgm:cxn modelId="{A91B5BED-2C87-4FFE-811D-7AF099667FDD}" type="presParOf" srcId="{526EC1E9-C321-4CE3-A10B-4147EF179244}" destId="{291E2832-27C4-46AC-ACC1-E54C5E473CC9}" srcOrd="0" destOrd="0" presId="urn:microsoft.com/office/officeart/2009/layout/CircleArrowProcess"/>
    <dgm:cxn modelId="{E1D63574-7B29-4A5F-9001-C5E445700E3D}" type="presParOf" srcId="{36B29652-0180-4B3A-8CB0-14CF057E1297}" destId="{F825A3DE-7F73-4242-A7F2-570EF92A0AC1}" srcOrd="3" destOrd="0" presId="urn:microsoft.com/office/officeart/2009/layout/CircleArrowProcess"/>
    <dgm:cxn modelId="{98356927-89E1-4AB0-AC83-E700B09DFF62}" type="presParOf" srcId="{36B29652-0180-4B3A-8CB0-14CF057E1297}" destId="{68CC49DD-4279-42FB-A4DB-555E9BFACAB5}" srcOrd="4" destOrd="0" presId="urn:microsoft.com/office/officeart/2009/layout/CircleArrowProcess"/>
    <dgm:cxn modelId="{8A556A47-462B-432C-97A9-6C626351433E}" type="presParOf" srcId="{68CC49DD-4279-42FB-A4DB-555E9BFACAB5}" destId="{EE702B30-AC92-41F1-B046-ABA1AE733846}" srcOrd="0" destOrd="0" presId="urn:microsoft.com/office/officeart/2009/layout/CircleArrowProcess"/>
    <dgm:cxn modelId="{482057BB-4CEC-4FDE-A688-AB39CBBEB969}" type="presParOf" srcId="{36B29652-0180-4B3A-8CB0-14CF057E1297}" destId="{83CAD201-20AD-4759-8CD1-ED6191D6C5F1}" srcOrd="5" destOrd="0" presId="urn:microsoft.com/office/officeart/2009/layout/CircleArrowProcess"/>
    <dgm:cxn modelId="{C81C81A7-F89D-42ED-AA2A-802AE49F9DAF}" type="presParOf" srcId="{36B29652-0180-4B3A-8CB0-14CF057E1297}" destId="{B6F92E90-6427-4F89-8AF7-9EC524DC4A27}" srcOrd="6" destOrd="0" presId="urn:microsoft.com/office/officeart/2009/layout/CircleArrowProcess"/>
    <dgm:cxn modelId="{DB4F75CF-725D-4488-A13A-130228877FBF}" type="presParOf" srcId="{B6F92E90-6427-4F89-8AF7-9EC524DC4A27}" destId="{9FA5B118-3596-448F-BAD1-EBC1933DA084}" srcOrd="0" destOrd="0" presId="urn:microsoft.com/office/officeart/2009/layout/CircleArrowProcess"/>
    <dgm:cxn modelId="{A4068608-0F8D-4970-81B3-86895DBCF0A0}" type="presParOf" srcId="{36B29652-0180-4B3A-8CB0-14CF057E1297}" destId="{B4902E42-4DDC-41D8-A1B8-9317E1FB09EC}" srcOrd="7"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CAE990-C62E-4F6B-B457-D97D5109534B}" type="doc">
      <dgm:prSet loTypeId="urn:microsoft.com/office/officeart/2005/8/layout/hProcess9" loCatId="process" qsTypeId="urn:microsoft.com/office/officeart/2005/8/quickstyle/3d9" qsCatId="3D" csTypeId="urn:microsoft.com/office/officeart/2005/8/colors/accent2_2" csCatId="accent2" phldr="1"/>
      <dgm:spPr/>
      <dgm:t>
        <a:bodyPr/>
        <a:lstStyle/>
        <a:p>
          <a:endParaRPr lang="nl-NL"/>
        </a:p>
      </dgm:t>
    </dgm:pt>
    <dgm:pt modelId="{2EA4B4EA-03E8-444D-9E40-53AE4C3F888D}">
      <dgm:prSet phldrT="[Tekst]"/>
      <dgm:spPr>
        <a:solidFill>
          <a:schemeClr val="tx2"/>
        </a:solidFill>
      </dgm:spPr>
      <dgm:t>
        <a:bodyPr/>
        <a:lstStyle/>
        <a:p>
          <a:r>
            <a:rPr lang="nl-NL" dirty="0"/>
            <a:t>Evalueren</a:t>
          </a:r>
        </a:p>
      </dgm:t>
    </dgm:pt>
    <dgm:pt modelId="{D31DFB0C-447D-4934-A1A5-503D502EA016}" type="parTrans" cxnId="{E042FC9E-2D7F-4B32-9EB3-BBA17D79794E}">
      <dgm:prSet/>
      <dgm:spPr/>
      <dgm:t>
        <a:bodyPr/>
        <a:lstStyle/>
        <a:p>
          <a:endParaRPr lang="nl-NL"/>
        </a:p>
      </dgm:t>
    </dgm:pt>
    <dgm:pt modelId="{8E8099BC-5539-4EA6-B45F-8199742C9989}" type="sibTrans" cxnId="{E042FC9E-2D7F-4B32-9EB3-BBA17D79794E}">
      <dgm:prSet/>
      <dgm:spPr/>
      <dgm:t>
        <a:bodyPr/>
        <a:lstStyle/>
        <a:p>
          <a:endParaRPr lang="nl-NL"/>
        </a:p>
      </dgm:t>
    </dgm:pt>
    <dgm:pt modelId="{FAA9C1E3-B754-45E8-A4C3-82A007851630}">
      <dgm:prSet phldrT="[Tekst]"/>
      <dgm:spPr>
        <a:solidFill>
          <a:schemeClr val="tx2"/>
        </a:solidFill>
      </dgm:spPr>
      <dgm:t>
        <a:bodyPr/>
        <a:lstStyle/>
        <a:p>
          <a:r>
            <a:rPr lang="nl-NL" dirty="0"/>
            <a:t>Reflecteren</a:t>
          </a:r>
        </a:p>
      </dgm:t>
    </dgm:pt>
    <dgm:pt modelId="{619B40BE-BFAD-4382-98FF-A88FC86FAA0A}" type="parTrans" cxnId="{B0230EED-F1F2-4EC3-AB4A-09ADD3297E08}">
      <dgm:prSet/>
      <dgm:spPr/>
      <dgm:t>
        <a:bodyPr/>
        <a:lstStyle/>
        <a:p>
          <a:endParaRPr lang="nl-NL"/>
        </a:p>
      </dgm:t>
    </dgm:pt>
    <dgm:pt modelId="{18A30518-EECC-47B7-82AC-A388DAF15BFE}" type="sibTrans" cxnId="{B0230EED-F1F2-4EC3-AB4A-09ADD3297E08}">
      <dgm:prSet/>
      <dgm:spPr/>
      <dgm:t>
        <a:bodyPr/>
        <a:lstStyle/>
        <a:p>
          <a:endParaRPr lang="nl-NL"/>
        </a:p>
      </dgm:t>
    </dgm:pt>
    <dgm:pt modelId="{64BD51BA-CF4E-4666-AB4E-3D8AA0FC8473}">
      <dgm:prSet phldrT="[Tekst]"/>
      <dgm:spPr>
        <a:solidFill>
          <a:schemeClr val="tx2"/>
        </a:solidFill>
      </dgm:spPr>
      <dgm:t>
        <a:bodyPr/>
        <a:lstStyle/>
        <a:p>
          <a:r>
            <a:rPr lang="nl-NL" dirty="0"/>
            <a:t>Leerdoelen formuleren</a:t>
          </a:r>
        </a:p>
      </dgm:t>
    </dgm:pt>
    <dgm:pt modelId="{EDC3A7C8-7004-4CF0-9763-F81DD3DD57B1}" type="parTrans" cxnId="{1C15A169-C100-4642-B3DD-8A6752A0B608}">
      <dgm:prSet/>
      <dgm:spPr/>
      <dgm:t>
        <a:bodyPr/>
        <a:lstStyle/>
        <a:p>
          <a:endParaRPr lang="nl-NL"/>
        </a:p>
      </dgm:t>
    </dgm:pt>
    <dgm:pt modelId="{C4DC36EC-DD58-46F6-A5A8-638AE6E09D69}" type="sibTrans" cxnId="{1C15A169-C100-4642-B3DD-8A6752A0B608}">
      <dgm:prSet/>
      <dgm:spPr/>
      <dgm:t>
        <a:bodyPr/>
        <a:lstStyle/>
        <a:p>
          <a:endParaRPr lang="nl-NL"/>
        </a:p>
      </dgm:t>
    </dgm:pt>
    <dgm:pt modelId="{8688998B-C660-4FA2-B306-0E08DA33E028}">
      <dgm:prSet phldrT="[Tekst]"/>
      <dgm:spPr>
        <a:solidFill>
          <a:schemeClr val="tx2">
            <a:lumMod val="40000"/>
            <a:lumOff val="60000"/>
            <a:alpha val="30000"/>
          </a:schemeClr>
        </a:solidFill>
      </dgm:spPr>
      <dgm:t>
        <a:bodyPr/>
        <a:lstStyle/>
        <a:p>
          <a:r>
            <a:rPr lang="nl-NL" dirty="0"/>
            <a:t>Actie</a:t>
          </a:r>
        </a:p>
      </dgm:t>
    </dgm:pt>
    <dgm:pt modelId="{1CD659B2-9385-45E6-BFD1-8358A1306EC6}" type="parTrans" cxnId="{B555F446-1223-4834-9C69-020B3411F768}">
      <dgm:prSet/>
      <dgm:spPr/>
      <dgm:t>
        <a:bodyPr/>
        <a:lstStyle/>
        <a:p>
          <a:endParaRPr lang="nl-NL"/>
        </a:p>
      </dgm:t>
    </dgm:pt>
    <dgm:pt modelId="{C1066538-EA96-4816-81A8-7149703E7BBE}" type="sibTrans" cxnId="{B555F446-1223-4834-9C69-020B3411F768}">
      <dgm:prSet/>
      <dgm:spPr/>
      <dgm:t>
        <a:bodyPr/>
        <a:lstStyle/>
        <a:p>
          <a:endParaRPr lang="nl-NL"/>
        </a:p>
      </dgm:t>
    </dgm:pt>
    <dgm:pt modelId="{310819F7-8F1B-4C88-941A-C082470B1A2B}" type="pres">
      <dgm:prSet presAssocID="{93CAE990-C62E-4F6B-B457-D97D5109534B}" presName="CompostProcess" presStyleCnt="0">
        <dgm:presLayoutVars>
          <dgm:dir/>
          <dgm:resizeHandles val="exact"/>
        </dgm:presLayoutVars>
      </dgm:prSet>
      <dgm:spPr/>
    </dgm:pt>
    <dgm:pt modelId="{115B2D4D-9E75-4E5F-BFDE-2DF902649F12}" type="pres">
      <dgm:prSet presAssocID="{93CAE990-C62E-4F6B-B457-D97D5109534B}" presName="arrow" presStyleLbl="bgShp" presStyleIdx="0" presStyleCnt="1"/>
      <dgm:spPr>
        <a:solidFill>
          <a:schemeClr val="bg2">
            <a:lumMod val="50000"/>
          </a:schemeClr>
        </a:solidFill>
      </dgm:spPr>
    </dgm:pt>
    <dgm:pt modelId="{7DBF497C-7F81-40DE-A290-DF838E00131D}" type="pres">
      <dgm:prSet presAssocID="{93CAE990-C62E-4F6B-B457-D97D5109534B}" presName="linearProcess" presStyleCnt="0"/>
      <dgm:spPr/>
    </dgm:pt>
    <dgm:pt modelId="{7ED88641-26FE-41E6-A5ED-5281362E65BC}" type="pres">
      <dgm:prSet presAssocID="{8688998B-C660-4FA2-B306-0E08DA33E028}" presName="textNode" presStyleLbl="node1" presStyleIdx="0" presStyleCnt="4" custLinFactNeighborX="73041" custLinFactNeighborY="-34505">
        <dgm:presLayoutVars>
          <dgm:bulletEnabled val="1"/>
        </dgm:presLayoutVars>
      </dgm:prSet>
      <dgm:spPr/>
    </dgm:pt>
    <dgm:pt modelId="{95893D4D-5E7D-4073-82B2-776D75D927D8}" type="pres">
      <dgm:prSet presAssocID="{C1066538-EA96-4816-81A8-7149703E7BBE}" presName="sibTrans" presStyleCnt="0"/>
      <dgm:spPr/>
    </dgm:pt>
    <dgm:pt modelId="{EA093184-6D09-448E-A20D-C35210849B45}" type="pres">
      <dgm:prSet presAssocID="{2EA4B4EA-03E8-444D-9E40-53AE4C3F888D}" presName="textNode" presStyleLbl="node1" presStyleIdx="1" presStyleCnt="4">
        <dgm:presLayoutVars>
          <dgm:bulletEnabled val="1"/>
        </dgm:presLayoutVars>
      </dgm:prSet>
      <dgm:spPr/>
    </dgm:pt>
    <dgm:pt modelId="{54745852-69D8-4CEC-AE94-744601F98654}" type="pres">
      <dgm:prSet presAssocID="{8E8099BC-5539-4EA6-B45F-8199742C9989}" presName="sibTrans" presStyleCnt="0"/>
      <dgm:spPr/>
    </dgm:pt>
    <dgm:pt modelId="{AEE80DF7-34F8-4C56-B0DE-F0B75438F03F}" type="pres">
      <dgm:prSet presAssocID="{FAA9C1E3-B754-45E8-A4C3-82A007851630}" presName="textNode" presStyleLbl="node1" presStyleIdx="2" presStyleCnt="4" custLinFactNeighborX="-40756" custLinFactNeighborY="-38272">
        <dgm:presLayoutVars>
          <dgm:bulletEnabled val="1"/>
        </dgm:presLayoutVars>
      </dgm:prSet>
      <dgm:spPr/>
    </dgm:pt>
    <dgm:pt modelId="{70C3002B-B717-4CC6-B9A3-AA97A3C41306}" type="pres">
      <dgm:prSet presAssocID="{18A30518-EECC-47B7-82AC-A388DAF15BFE}" presName="sibTrans" presStyleCnt="0"/>
      <dgm:spPr/>
    </dgm:pt>
    <dgm:pt modelId="{2B404560-19D9-439D-97D0-78FD0252C657}" type="pres">
      <dgm:prSet presAssocID="{64BD51BA-CF4E-4666-AB4E-3D8AA0FC8473}" presName="textNode" presStyleLbl="node1" presStyleIdx="3" presStyleCnt="4">
        <dgm:presLayoutVars>
          <dgm:bulletEnabled val="1"/>
        </dgm:presLayoutVars>
      </dgm:prSet>
      <dgm:spPr/>
    </dgm:pt>
  </dgm:ptLst>
  <dgm:cxnLst>
    <dgm:cxn modelId="{E9406E08-2027-4A17-9FFA-6187D37C584F}" type="presOf" srcId="{93CAE990-C62E-4F6B-B457-D97D5109534B}" destId="{310819F7-8F1B-4C88-941A-C082470B1A2B}" srcOrd="0" destOrd="0" presId="urn:microsoft.com/office/officeart/2005/8/layout/hProcess9"/>
    <dgm:cxn modelId="{B555F446-1223-4834-9C69-020B3411F768}" srcId="{93CAE990-C62E-4F6B-B457-D97D5109534B}" destId="{8688998B-C660-4FA2-B306-0E08DA33E028}" srcOrd="0" destOrd="0" parTransId="{1CD659B2-9385-45E6-BFD1-8358A1306EC6}" sibTransId="{C1066538-EA96-4816-81A8-7149703E7BBE}"/>
    <dgm:cxn modelId="{1C15A169-C100-4642-B3DD-8A6752A0B608}" srcId="{93CAE990-C62E-4F6B-B457-D97D5109534B}" destId="{64BD51BA-CF4E-4666-AB4E-3D8AA0FC8473}" srcOrd="3" destOrd="0" parTransId="{EDC3A7C8-7004-4CF0-9763-F81DD3DD57B1}" sibTransId="{C4DC36EC-DD58-46F6-A5A8-638AE6E09D69}"/>
    <dgm:cxn modelId="{E042FC9E-2D7F-4B32-9EB3-BBA17D79794E}" srcId="{93CAE990-C62E-4F6B-B457-D97D5109534B}" destId="{2EA4B4EA-03E8-444D-9E40-53AE4C3F888D}" srcOrd="1" destOrd="0" parTransId="{D31DFB0C-447D-4934-A1A5-503D502EA016}" sibTransId="{8E8099BC-5539-4EA6-B45F-8199742C9989}"/>
    <dgm:cxn modelId="{2D11CAB6-7A1B-46F0-9F53-BF0B094DBCDD}" type="presOf" srcId="{2EA4B4EA-03E8-444D-9E40-53AE4C3F888D}" destId="{EA093184-6D09-448E-A20D-C35210849B45}" srcOrd="0" destOrd="0" presId="urn:microsoft.com/office/officeart/2005/8/layout/hProcess9"/>
    <dgm:cxn modelId="{74BA0FC9-CAF2-479B-ADA7-A6FC79A7EEF3}" type="presOf" srcId="{FAA9C1E3-B754-45E8-A4C3-82A007851630}" destId="{AEE80DF7-34F8-4C56-B0DE-F0B75438F03F}" srcOrd="0" destOrd="0" presId="urn:microsoft.com/office/officeart/2005/8/layout/hProcess9"/>
    <dgm:cxn modelId="{BFBCF9E7-A97E-4E59-9BD2-167D0D7D6EC4}" type="presOf" srcId="{8688998B-C660-4FA2-B306-0E08DA33E028}" destId="{7ED88641-26FE-41E6-A5ED-5281362E65BC}" srcOrd="0" destOrd="0" presId="urn:microsoft.com/office/officeart/2005/8/layout/hProcess9"/>
    <dgm:cxn modelId="{B0230EED-F1F2-4EC3-AB4A-09ADD3297E08}" srcId="{93CAE990-C62E-4F6B-B457-D97D5109534B}" destId="{FAA9C1E3-B754-45E8-A4C3-82A007851630}" srcOrd="2" destOrd="0" parTransId="{619B40BE-BFAD-4382-98FF-A88FC86FAA0A}" sibTransId="{18A30518-EECC-47B7-82AC-A388DAF15BFE}"/>
    <dgm:cxn modelId="{B1771DF7-3FFB-4BFC-9C69-E5D6FBABDA1E}" type="presOf" srcId="{64BD51BA-CF4E-4666-AB4E-3D8AA0FC8473}" destId="{2B404560-19D9-439D-97D0-78FD0252C657}" srcOrd="0" destOrd="0" presId="urn:microsoft.com/office/officeart/2005/8/layout/hProcess9"/>
    <dgm:cxn modelId="{2D98F152-1833-4889-8554-9967EE2C7DB6}" type="presParOf" srcId="{310819F7-8F1B-4C88-941A-C082470B1A2B}" destId="{115B2D4D-9E75-4E5F-BFDE-2DF902649F12}" srcOrd="0" destOrd="0" presId="urn:microsoft.com/office/officeart/2005/8/layout/hProcess9"/>
    <dgm:cxn modelId="{33DEF785-52BF-4E1A-8378-7ADE810CEED3}" type="presParOf" srcId="{310819F7-8F1B-4C88-941A-C082470B1A2B}" destId="{7DBF497C-7F81-40DE-A290-DF838E00131D}" srcOrd="1" destOrd="0" presId="urn:microsoft.com/office/officeart/2005/8/layout/hProcess9"/>
    <dgm:cxn modelId="{8655FB32-7F4F-48D3-A225-7029E7F41DE8}" type="presParOf" srcId="{7DBF497C-7F81-40DE-A290-DF838E00131D}" destId="{7ED88641-26FE-41E6-A5ED-5281362E65BC}" srcOrd="0" destOrd="0" presId="urn:microsoft.com/office/officeart/2005/8/layout/hProcess9"/>
    <dgm:cxn modelId="{76E6E8DC-419D-4B64-BE46-F86843C3896A}" type="presParOf" srcId="{7DBF497C-7F81-40DE-A290-DF838E00131D}" destId="{95893D4D-5E7D-4073-82B2-776D75D927D8}" srcOrd="1" destOrd="0" presId="urn:microsoft.com/office/officeart/2005/8/layout/hProcess9"/>
    <dgm:cxn modelId="{73388757-AFD6-477C-A888-5BBDD66F6356}" type="presParOf" srcId="{7DBF497C-7F81-40DE-A290-DF838E00131D}" destId="{EA093184-6D09-448E-A20D-C35210849B45}" srcOrd="2" destOrd="0" presId="urn:microsoft.com/office/officeart/2005/8/layout/hProcess9"/>
    <dgm:cxn modelId="{88F4BB94-7998-4F37-83F6-22588F8DB309}" type="presParOf" srcId="{7DBF497C-7F81-40DE-A290-DF838E00131D}" destId="{54745852-69D8-4CEC-AE94-744601F98654}" srcOrd="3" destOrd="0" presId="urn:microsoft.com/office/officeart/2005/8/layout/hProcess9"/>
    <dgm:cxn modelId="{06F6BD94-9139-4323-80CD-26D386A34BE3}" type="presParOf" srcId="{7DBF497C-7F81-40DE-A290-DF838E00131D}" destId="{AEE80DF7-34F8-4C56-B0DE-F0B75438F03F}" srcOrd="4" destOrd="0" presId="urn:microsoft.com/office/officeart/2005/8/layout/hProcess9"/>
    <dgm:cxn modelId="{AC50FDBC-BF7B-4EEF-8E59-0EB9F5A50B91}" type="presParOf" srcId="{7DBF497C-7F81-40DE-A290-DF838E00131D}" destId="{70C3002B-B717-4CC6-B9A3-AA97A3C41306}" srcOrd="5" destOrd="0" presId="urn:microsoft.com/office/officeart/2005/8/layout/hProcess9"/>
    <dgm:cxn modelId="{63C7EB54-4608-42B9-97D7-8481DA08FF03}" type="presParOf" srcId="{7DBF497C-7F81-40DE-A290-DF838E00131D}" destId="{2B404560-19D9-439D-97D0-78FD0252C657}"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CAE990-C62E-4F6B-B457-D97D5109534B}" type="doc">
      <dgm:prSet loTypeId="urn:microsoft.com/office/officeart/2005/8/layout/hProcess9" loCatId="process" qsTypeId="urn:microsoft.com/office/officeart/2005/8/quickstyle/3d9" qsCatId="3D" csTypeId="urn:microsoft.com/office/officeart/2005/8/colors/accent2_2" csCatId="accent2" phldr="1"/>
      <dgm:spPr/>
      <dgm:t>
        <a:bodyPr/>
        <a:lstStyle/>
        <a:p>
          <a:endParaRPr lang="nl-NL"/>
        </a:p>
      </dgm:t>
    </dgm:pt>
    <dgm:pt modelId="{2EA4B4EA-03E8-444D-9E40-53AE4C3F888D}">
      <dgm:prSet phldrT="[Tekst]"/>
      <dgm:spPr>
        <a:solidFill>
          <a:schemeClr val="tx2"/>
        </a:solidFill>
      </dgm:spPr>
      <dgm:t>
        <a:bodyPr/>
        <a:lstStyle/>
        <a:p>
          <a:r>
            <a:rPr lang="nl-NL" dirty="0"/>
            <a:t>Evalueren</a:t>
          </a:r>
        </a:p>
      </dgm:t>
    </dgm:pt>
    <dgm:pt modelId="{D31DFB0C-447D-4934-A1A5-503D502EA016}" type="parTrans" cxnId="{E042FC9E-2D7F-4B32-9EB3-BBA17D79794E}">
      <dgm:prSet/>
      <dgm:spPr/>
      <dgm:t>
        <a:bodyPr/>
        <a:lstStyle/>
        <a:p>
          <a:endParaRPr lang="nl-NL"/>
        </a:p>
      </dgm:t>
    </dgm:pt>
    <dgm:pt modelId="{8E8099BC-5539-4EA6-B45F-8199742C9989}" type="sibTrans" cxnId="{E042FC9E-2D7F-4B32-9EB3-BBA17D79794E}">
      <dgm:prSet/>
      <dgm:spPr/>
      <dgm:t>
        <a:bodyPr/>
        <a:lstStyle/>
        <a:p>
          <a:endParaRPr lang="nl-NL"/>
        </a:p>
      </dgm:t>
    </dgm:pt>
    <dgm:pt modelId="{FAA9C1E3-B754-45E8-A4C3-82A007851630}">
      <dgm:prSet phldrT="[Tekst]"/>
      <dgm:spPr>
        <a:solidFill>
          <a:schemeClr val="tx2"/>
        </a:solidFill>
      </dgm:spPr>
      <dgm:t>
        <a:bodyPr/>
        <a:lstStyle/>
        <a:p>
          <a:r>
            <a:rPr lang="nl-NL" dirty="0"/>
            <a:t>Reflecteren</a:t>
          </a:r>
        </a:p>
      </dgm:t>
    </dgm:pt>
    <dgm:pt modelId="{619B40BE-BFAD-4382-98FF-A88FC86FAA0A}" type="parTrans" cxnId="{B0230EED-F1F2-4EC3-AB4A-09ADD3297E08}">
      <dgm:prSet/>
      <dgm:spPr/>
      <dgm:t>
        <a:bodyPr/>
        <a:lstStyle/>
        <a:p>
          <a:endParaRPr lang="nl-NL"/>
        </a:p>
      </dgm:t>
    </dgm:pt>
    <dgm:pt modelId="{18A30518-EECC-47B7-82AC-A388DAF15BFE}" type="sibTrans" cxnId="{B0230EED-F1F2-4EC3-AB4A-09ADD3297E08}">
      <dgm:prSet/>
      <dgm:spPr/>
      <dgm:t>
        <a:bodyPr/>
        <a:lstStyle/>
        <a:p>
          <a:endParaRPr lang="nl-NL"/>
        </a:p>
      </dgm:t>
    </dgm:pt>
    <dgm:pt modelId="{64BD51BA-CF4E-4666-AB4E-3D8AA0FC8473}">
      <dgm:prSet phldrT="[Tekst]"/>
      <dgm:spPr>
        <a:solidFill>
          <a:schemeClr val="tx2"/>
        </a:solidFill>
      </dgm:spPr>
      <dgm:t>
        <a:bodyPr/>
        <a:lstStyle/>
        <a:p>
          <a:r>
            <a:rPr lang="nl-NL" dirty="0"/>
            <a:t>Leerdoelen formuleren</a:t>
          </a:r>
        </a:p>
      </dgm:t>
    </dgm:pt>
    <dgm:pt modelId="{EDC3A7C8-7004-4CF0-9763-F81DD3DD57B1}" type="parTrans" cxnId="{1C15A169-C100-4642-B3DD-8A6752A0B608}">
      <dgm:prSet/>
      <dgm:spPr/>
      <dgm:t>
        <a:bodyPr/>
        <a:lstStyle/>
        <a:p>
          <a:endParaRPr lang="nl-NL"/>
        </a:p>
      </dgm:t>
    </dgm:pt>
    <dgm:pt modelId="{C4DC36EC-DD58-46F6-A5A8-638AE6E09D69}" type="sibTrans" cxnId="{1C15A169-C100-4642-B3DD-8A6752A0B608}">
      <dgm:prSet/>
      <dgm:spPr/>
      <dgm:t>
        <a:bodyPr/>
        <a:lstStyle/>
        <a:p>
          <a:endParaRPr lang="nl-NL"/>
        </a:p>
      </dgm:t>
    </dgm:pt>
    <dgm:pt modelId="{8688998B-C660-4FA2-B306-0E08DA33E028}">
      <dgm:prSet phldrT="[Tekst]"/>
      <dgm:spPr>
        <a:solidFill>
          <a:schemeClr val="tx2">
            <a:lumMod val="40000"/>
            <a:lumOff val="60000"/>
            <a:alpha val="30000"/>
          </a:schemeClr>
        </a:solidFill>
      </dgm:spPr>
      <dgm:t>
        <a:bodyPr/>
        <a:lstStyle/>
        <a:p>
          <a:r>
            <a:rPr lang="nl-NL" dirty="0"/>
            <a:t>Actie</a:t>
          </a:r>
        </a:p>
      </dgm:t>
    </dgm:pt>
    <dgm:pt modelId="{1CD659B2-9385-45E6-BFD1-8358A1306EC6}" type="parTrans" cxnId="{B555F446-1223-4834-9C69-020B3411F768}">
      <dgm:prSet/>
      <dgm:spPr/>
      <dgm:t>
        <a:bodyPr/>
        <a:lstStyle/>
        <a:p>
          <a:endParaRPr lang="nl-NL"/>
        </a:p>
      </dgm:t>
    </dgm:pt>
    <dgm:pt modelId="{C1066538-EA96-4816-81A8-7149703E7BBE}" type="sibTrans" cxnId="{B555F446-1223-4834-9C69-020B3411F768}">
      <dgm:prSet/>
      <dgm:spPr/>
      <dgm:t>
        <a:bodyPr/>
        <a:lstStyle/>
        <a:p>
          <a:endParaRPr lang="nl-NL"/>
        </a:p>
      </dgm:t>
    </dgm:pt>
    <dgm:pt modelId="{310819F7-8F1B-4C88-941A-C082470B1A2B}" type="pres">
      <dgm:prSet presAssocID="{93CAE990-C62E-4F6B-B457-D97D5109534B}" presName="CompostProcess" presStyleCnt="0">
        <dgm:presLayoutVars>
          <dgm:dir/>
          <dgm:resizeHandles val="exact"/>
        </dgm:presLayoutVars>
      </dgm:prSet>
      <dgm:spPr/>
    </dgm:pt>
    <dgm:pt modelId="{115B2D4D-9E75-4E5F-BFDE-2DF902649F12}" type="pres">
      <dgm:prSet presAssocID="{93CAE990-C62E-4F6B-B457-D97D5109534B}" presName="arrow" presStyleLbl="bgShp" presStyleIdx="0" presStyleCnt="1"/>
      <dgm:spPr>
        <a:solidFill>
          <a:schemeClr val="bg2">
            <a:lumMod val="50000"/>
          </a:schemeClr>
        </a:solidFill>
      </dgm:spPr>
    </dgm:pt>
    <dgm:pt modelId="{7DBF497C-7F81-40DE-A290-DF838E00131D}" type="pres">
      <dgm:prSet presAssocID="{93CAE990-C62E-4F6B-B457-D97D5109534B}" presName="linearProcess" presStyleCnt="0"/>
      <dgm:spPr/>
    </dgm:pt>
    <dgm:pt modelId="{7ED88641-26FE-41E6-A5ED-5281362E65BC}" type="pres">
      <dgm:prSet presAssocID="{8688998B-C660-4FA2-B306-0E08DA33E028}" presName="textNode" presStyleLbl="node1" presStyleIdx="0" presStyleCnt="4" custLinFactX="4215" custLinFactNeighborX="100000" custLinFactNeighborY="-38927">
        <dgm:presLayoutVars>
          <dgm:bulletEnabled val="1"/>
        </dgm:presLayoutVars>
      </dgm:prSet>
      <dgm:spPr/>
    </dgm:pt>
    <dgm:pt modelId="{95893D4D-5E7D-4073-82B2-776D75D927D8}" type="pres">
      <dgm:prSet presAssocID="{C1066538-EA96-4816-81A8-7149703E7BBE}" presName="sibTrans" presStyleCnt="0"/>
      <dgm:spPr/>
    </dgm:pt>
    <dgm:pt modelId="{EA093184-6D09-448E-A20D-C35210849B45}" type="pres">
      <dgm:prSet presAssocID="{2EA4B4EA-03E8-444D-9E40-53AE4C3F888D}" presName="textNode" presStyleLbl="node1" presStyleIdx="1" presStyleCnt="4">
        <dgm:presLayoutVars>
          <dgm:bulletEnabled val="1"/>
        </dgm:presLayoutVars>
      </dgm:prSet>
      <dgm:spPr/>
    </dgm:pt>
    <dgm:pt modelId="{54745852-69D8-4CEC-AE94-744601F98654}" type="pres">
      <dgm:prSet presAssocID="{8E8099BC-5539-4EA6-B45F-8199742C9989}" presName="sibTrans" presStyleCnt="0"/>
      <dgm:spPr/>
    </dgm:pt>
    <dgm:pt modelId="{AEE80DF7-34F8-4C56-B0DE-F0B75438F03F}" type="pres">
      <dgm:prSet presAssocID="{FAA9C1E3-B754-45E8-A4C3-82A007851630}" presName="textNode" presStyleLbl="node1" presStyleIdx="2" presStyleCnt="4" custLinFactNeighborX="-40756" custLinFactNeighborY="-38272">
        <dgm:presLayoutVars>
          <dgm:bulletEnabled val="1"/>
        </dgm:presLayoutVars>
      </dgm:prSet>
      <dgm:spPr/>
    </dgm:pt>
    <dgm:pt modelId="{70C3002B-B717-4CC6-B9A3-AA97A3C41306}" type="pres">
      <dgm:prSet presAssocID="{18A30518-EECC-47B7-82AC-A388DAF15BFE}" presName="sibTrans" presStyleCnt="0"/>
      <dgm:spPr/>
    </dgm:pt>
    <dgm:pt modelId="{2B404560-19D9-439D-97D0-78FD0252C657}" type="pres">
      <dgm:prSet presAssocID="{64BD51BA-CF4E-4666-AB4E-3D8AA0FC8473}" presName="textNode" presStyleLbl="node1" presStyleIdx="3" presStyleCnt="4">
        <dgm:presLayoutVars>
          <dgm:bulletEnabled val="1"/>
        </dgm:presLayoutVars>
      </dgm:prSet>
      <dgm:spPr/>
    </dgm:pt>
  </dgm:ptLst>
  <dgm:cxnLst>
    <dgm:cxn modelId="{E9406E08-2027-4A17-9FFA-6187D37C584F}" type="presOf" srcId="{93CAE990-C62E-4F6B-B457-D97D5109534B}" destId="{310819F7-8F1B-4C88-941A-C082470B1A2B}" srcOrd="0" destOrd="0" presId="urn:microsoft.com/office/officeart/2005/8/layout/hProcess9"/>
    <dgm:cxn modelId="{B555F446-1223-4834-9C69-020B3411F768}" srcId="{93CAE990-C62E-4F6B-B457-D97D5109534B}" destId="{8688998B-C660-4FA2-B306-0E08DA33E028}" srcOrd="0" destOrd="0" parTransId="{1CD659B2-9385-45E6-BFD1-8358A1306EC6}" sibTransId="{C1066538-EA96-4816-81A8-7149703E7BBE}"/>
    <dgm:cxn modelId="{1C15A169-C100-4642-B3DD-8A6752A0B608}" srcId="{93CAE990-C62E-4F6B-B457-D97D5109534B}" destId="{64BD51BA-CF4E-4666-AB4E-3D8AA0FC8473}" srcOrd="3" destOrd="0" parTransId="{EDC3A7C8-7004-4CF0-9763-F81DD3DD57B1}" sibTransId="{C4DC36EC-DD58-46F6-A5A8-638AE6E09D69}"/>
    <dgm:cxn modelId="{E042FC9E-2D7F-4B32-9EB3-BBA17D79794E}" srcId="{93CAE990-C62E-4F6B-B457-D97D5109534B}" destId="{2EA4B4EA-03E8-444D-9E40-53AE4C3F888D}" srcOrd="1" destOrd="0" parTransId="{D31DFB0C-447D-4934-A1A5-503D502EA016}" sibTransId="{8E8099BC-5539-4EA6-B45F-8199742C9989}"/>
    <dgm:cxn modelId="{2D11CAB6-7A1B-46F0-9F53-BF0B094DBCDD}" type="presOf" srcId="{2EA4B4EA-03E8-444D-9E40-53AE4C3F888D}" destId="{EA093184-6D09-448E-A20D-C35210849B45}" srcOrd="0" destOrd="0" presId="urn:microsoft.com/office/officeart/2005/8/layout/hProcess9"/>
    <dgm:cxn modelId="{74BA0FC9-CAF2-479B-ADA7-A6FC79A7EEF3}" type="presOf" srcId="{FAA9C1E3-B754-45E8-A4C3-82A007851630}" destId="{AEE80DF7-34F8-4C56-B0DE-F0B75438F03F}" srcOrd="0" destOrd="0" presId="urn:microsoft.com/office/officeart/2005/8/layout/hProcess9"/>
    <dgm:cxn modelId="{BFBCF9E7-A97E-4E59-9BD2-167D0D7D6EC4}" type="presOf" srcId="{8688998B-C660-4FA2-B306-0E08DA33E028}" destId="{7ED88641-26FE-41E6-A5ED-5281362E65BC}" srcOrd="0" destOrd="0" presId="urn:microsoft.com/office/officeart/2005/8/layout/hProcess9"/>
    <dgm:cxn modelId="{B0230EED-F1F2-4EC3-AB4A-09ADD3297E08}" srcId="{93CAE990-C62E-4F6B-B457-D97D5109534B}" destId="{FAA9C1E3-B754-45E8-A4C3-82A007851630}" srcOrd="2" destOrd="0" parTransId="{619B40BE-BFAD-4382-98FF-A88FC86FAA0A}" sibTransId="{18A30518-EECC-47B7-82AC-A388DAF15BFE}"/>
    <dgm:cxn modelId="{B1771DF7-3FFB-4BFC-9C69-E5D6FBABDA1E}" type="presOf" srcId="{64BD51BA-CF4E-4666-AB4E-3D8AA0FC8473}" destId="{2B404560-19D9-439D-97D0-78FD0252C657}" srcOrd="0" destOrd="0" presId="urn:microsoft.com/office/officeart/2005/8/layout/hProcess9"/>
    <dgm:cxn modelId="{2D98F152-1833-4889-8554-9967EE2C7DB6}" type="presParOf" srcId="{310819F7-8F1B-4C88-941A-C082470B1A2B}" destId="{115B2D4D-9E75-4E5F-BFDE-2DF902649F12}" srcOrd="0" destOrd="0" presId="urn:microsoft.com/office/officeart/2005/8/layout/hProcess9"/>
    <dgm:cxn modelId="{33DEF785-52BF-4E1A-8378-7ADE810CEED3}" type="presParOf" srcId="{310819F7-8F1B-4C88-941A-C082470B1A2B}" destId="{7DBF497C-7F81-40DE-A290-DF838E00131D}" srcOrd="1" destOrd="0" presId="urn:microsoft.com/office/officeart/2005/8/layout/hProcess9"/>
    <dgm:cxn modelId="{8655FB32-7F4F-48D3-A225-7029E7F41DE8}" type="presParOf" srcId="{7DBF497C-7F81-40DE-A290-DF838E00131D}" destId="{7ED88641-26FE-41E6-A5ED-5281362E65BC}" srcOrd="0" destOrd="0" presId="urn:microsoft.com/office/officeart/2005/8/layout/hProcess9"/>
    <dgm:cxn modelId="{76E6E8DC-419D-4B64-BE46-F86843C3896A}" type="presParOf" srcId="{7DBF497C-7F81-40DE-A290-DF838E00131D}" destId="{95893D4D-5E7D-4073-82B2-776D75D927D8}" srcOrd="1" destOrd="0" presId="urn:microsoft.com/office/officeart/2005/8/layout/hProcess9"/>
    <dgm:cxn modelId="{73388757-AFD6-477C-A888-5BBDD66F6356}" type="presParOf" srcId="{7DBF497C-7F81-40DE-A290-DF838E00131D}" destId="{EA093184-6D09-448E-A20D-C35210849B45}" srcOrd="2" destOrd="0" presId="urn:microsoft.com/office/officeart/2005/8/layout/hProcess9"/>
    <dgm:cxn modelId="{88F4BB94-7998-4F37-83F6-22588F8DB309}" type="presParOf" srcId="{7DBF497C-7F81-40DE-A290-DF838E00131D}" destId="{54745852-69D8-4CEC-AE94-744601F98654}" srcOrd="3" destOrd="0" presId="urn:microsoft.com/office/officeart/2005/8/layout/hProcess9"/>
    <dgm:cxn modelId="{06F6BD94-9139-4323-80CD-26D386A34BE3}" type="presParOf" srcId="{7DBF497C-7F81-40DE-A290-DF838E00131D}" destId="{AEE80DF7-34F8-4C56-B0DE-F0B75438F03F}" srcOrd="4" destOrd="0" presId="urn:microsoft.com/office/officeart/2005/8/layout/hProcess9"/>
    <dgm:cxn modelId="{AC50FDBC-BF7B-4EEF-8E59-0EB9F5A50B91}" type="presParOf" srcId="{7DBF497C-7F81-40DE-A290-DF838E00131D}" destId="{70C3002B-B717-4CC6-B9A3-AA97A3C41306}" srcOrd="5" destOrd="0" presId="urn:microsoft.com/office/officeart/2005/8/layout/hProcess9"/>
    <dgm:cxn modelId="{63C7EB54-4608-42B9-97D7-8481DA08FF03}" type="presParOf" srcId="{7DBF497C-7F81-40DE-A290-DF838E00131D}" destId="{2B404560-19D9-439D-97D0-78FD0252C657}"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3CAE990-C62E-4F6B-B457-D97D5109534B}" type="doc">
      <dgm:prSet loTypeId="urn:microsoft.com/office/officeart/2005/8/layout/hProcess9" loCatId="process" qsTypeId="urn:microsoft.com/office/officeart/2005/8/quickstyle/3d9" qsCatId="3D" csTypeId="urn:microsoft.com/office/officeart/2005/8/colors/accent2_2" csCatId="accent2" phldr="1"/>
      <dgm:spPr/>
      <dgm:t>
        <a:bodyPr/>
        <a:lstStyle/>
        <a:p>
          <a:endParaRPr lang="nl-NL"/>
        </a:p>
      </dgm:t>
    </dgm:pt>
    <dgm:pt modelId="{2EA4B4EA-03E8-444D-9E40-53AE4C3F888D}">
      <dgm:prSet phldrT="[Tekst]"/>
      <dgm:spPr>
        <a:solidFill>
          <a:schemeClr val="tx2"/>
        </a:solidFill>
      </dgm:spPr>
      <dgm:t>
        <a:bodyPr/>
        <a:lstStyle/>
        <a:p>
          <a:r>
            <a:rPr lang="nl-NL" dirty="0"/>
            <a:t>Evalueren</a:t>
          </a:r>
        </a:p>
      </dgm:t>
    </dgm:pt>
    <dgm:pt modelId="{D31DFB0C-447D-4934-A1A5-503D502EA016}" type="parTrans" cxnId="{E042FC9E-2D7F-4B32-9EB3-BBA17D79794E}">
      <dgm:prSet/>
      <dgm:spPr/>
      <dgm:t>
        <a:bodyPr/>
        <a:lstStyle/>
        <a:p>
          <a:endParaRPr lang="nl-NL"/>
        </a:p>
      </dgm:t>
    </dgm:pt>
    <dgm:pt modelId="{8E8099BC-5539-4EA6-B45F-8199742C9989}" type="sibTrans" cxnId="{E042FC9E-2D7F-4B32-9EB3-BBA17D79794E}">
      <dgm:prSet/>
      <dgm:spPr/>
      <dgm:t>
        <a:bodyPr/>
        <a:lstStyle/>
        <a:p>
          <a:endParaRPr lang="nl-NL"/>
        </a:p>
      </dgm:t>
    </dgm:pt>
    <dgm:pt modelId="{FAA9C1E3-B754-45E8-A4C3-82A007851630}">
      <dgm:prSet phldrT="[Tekst]"/>
      <dgm:spPr>
        <a:solidFill>
          <a:schemeClr val="tx2"/>
        </a:solidFill>
      </dgm:spPr>
      <dgm:t>
        <a:bodyPr/>
        <a:lstStyle/>
        <a:p>
          <a:r>
            <a:rPr lang="nl-NL" dirty="0"/>
            <a:t>Reflecteren</a:t>
          </a:r>
        </a:p>
      </dgm:t>
    </dgm:pt>
    <dgm:pt modelId="{619B40BE-BFAD-4382-98FF-A88FC86FAA0A}" type="parTrans" cxnId="{B0230EED-F1F2-4EC3-AB4A-09ADD3297E08}">
      <dgm:prSet/>
      <dgm:spPr/>
      <dgm:t>
        <a:bodyPr/>
        <a:lstStyle/>
        <a:p>
          <a:endParaRPr lang="nl-NL"/>
        </a:p>
      </dgm:t>
    </dgm:pt>
    <dgm:pt modelId="{18A30518-EECC-47B7-82AC-A388DAF15BFE}" type="sibTrans" cxnId="{B0230EED-F1F2-4EC3-AB4A-09ADD3297E08}">
      <dgm:prSet/>
      <dgm:spPr/>
      <dgm:t>
        <a:bodyPr/>
        <a:lstStyle/>
        <a:p>
          <a:endParaRPr lang="nl-NL"/>
        </a:p>
      </dgm:t>
    </dgm:pt>
    <dgm:pt modelId="{64BD51BA-CF4E-4666-AB4E-3D8AA0FC8473}">
      <dgm:prSet phldrT="[Tekst]"/>
      <dgm:spPr>
        <a:solidFill>
          <a:schemeClr val="tx2"/>
        </a:solidFill>
      </dgm:spPr>
      <dgm:t>
        <a:bodyPr/>
        <a:lstStyle/>
        <a:p>
          <a:r>
            <a:rPr lang="nl-NL" dirty="0"/>
            <a:t>Leerdoelen formuleren</a:t>
          </a:r>
        </a:p>
      </dgm:t>
    </dgm:pt>
    <dgm:pt modelId="{EDC3A7C8-7004-4CF0-9763-F81DD3DD57B1}" type="parTrans" cxnId="{1C15A169-C100-4642-B3DD-8A6752A0B608}">
      <dgm:prSet/>
      <dgm:spPr/>
      <dgm:t>
        <a:bodyPr/>
        <a:lstStyle/>
        <a:p>
          <a:endParaRPr lang="nl-NL"/>
        </a:p>
      </dgm:t>
    </dgm:pt>
    <dgm:pt modelId="{C4DC36EC-DD58-46F6-A5A8-638AE6E09D69}" type="sibTrans" cxnId="{1C15A169-C100-4642-B3DD-8A6752A0B608}">
      <dgm:prSet/>
      <dgm:spPr/>
      <dgm:t>
        <a:bodyPr/>
        <a:lstStyle/>
        <a:p>
          <a:endParaRPr lang="nl-NL"/>
        </a:p>
      </dgm:t>
    </dgm:pt>
    <dgm:pt modelId="{8688998B-C660-4FA2-B306-0E08DA33E028}">
      <dgm:prSet phldrT="[Tekst]"/>
      <dgm:spPr>
        <a:solidFill>
          <a:schemeClr val="tx2">
            <a:lumMod val="40000"/>
            <a:lumOff val="60000"/>
            <a:alpha val="30000"/>
          </a:schemeClr>
        </a:solidFill>
      </dgm:spPr>
      <dgm:t>
        <a:bodyPr/>
        <a:lstStyle/>
        <a:p>
          <a:r>
            <a:rPr lang="nl-NL" dirty="0"/>
            <a:t>Actie</a:t>
          </a:r>
        </a:p>
      </dgm:t>
    </dgm:pt>
    <dgm:pt modelId="{1CD659B2-9385-45E6-BFD1-8358A1306EC6}" type="parTrans" cxnId="{B555F446-1223-4834-9C69-020B3411F768}">
      <dgm:prSet/>
      <dgm:spPr/>
      <dgm:t>
        <a:bodyPr/>
        <a:lstStyle/>
        <a:p>
          <a:endParaRPr lang="nl-NL"/>
        </a:p>
      </dgm:t>
    </dgm:pt>
    <dgm:pt modelId="{C1066538-EA96-4816-81A8-7149703E7BBE}" type="sibTrans" cxnId="{B555F446-1223-4834-9C69-020B3411F768}">
      <dgm:prSet/>
      <dgm:spPr/>
      <dgm:t>
        <a:bodyPr/>
        <a:lstStyle/>
        <a:p>
          <a:endParaRPr lang="nl-NL"/>
        </a:p>
      </dgm:t>
    </dgm:pt>
    <dgm:pt modelId="{310819F7-8F1B-4C88-941A-C082470B1A2B}" type="pres">
      <dgm:prSet presAssocID="{93CAE990-C62E-4F6B-B457-D97D5109534B}" presName="CompostProcess" presStyleCnt="0">
        <dgm:presLayoutVars>
          <dgm:dir/>
          <dgm:resizeHandles val="exact"/>
        </dgm:presLayoutVars>
      </dgm:prSet>
      <dgm:spPr/>
    </dgm:pt>
    <dgm:pt modelId="{115B2D4D-9E75-4E5F-BFDE-2DF902649F12}" type="pres">
      <dgm:prSet presAssocID="{93CAE990-C62E-4F6B-B457-D97D5109534B}" presName="arrow" presStyleLbl="bgShp" presStyleIdx="0" presStyleCnt="1"/>
      <dgm:spPr>
        <a:solidFill>
          <a:schemeClr val="bg2">
            <a:lumMod val="50000"/>
          </a:schemeClr>
        </a:solidFill>
      </dgm:spPr>
    </dgm:pt>
    <dgm:pt modelId="{7DBF497C-7F81-40DE-A290-DF838E00131D}" type="pres">
      <dgm:prSet presAssocID="{93CAE990-C62E-4F6B-B457-D97D5109534B}" presName="linearProcess" presStyleCnt="0"/>
      <dgm:spPr/>
    </dgm:pt>
    <dgm:pt modelId="{7ED88641-26FE-41E6-A5ED-5281362E65BC}" type="pres">
      <dgm:prSet presAssocID="{8688998B-C660-4FA2-B306-0E08DA33E028}" presName="textNode" presStyleLbl="node1" presStyleIdx="0" presStyleCnt="4" custLinFactX="4215" custLinFactNeighborX="100000" custLinFactNeighborY="-38927">
        <dgm:presLayoutVars>
          <dgm:bulletEnabled val="1"/>
        </dgm:presLayoutVars>
      </dgm:prSet>
      <dgm:spPr/>
    </dgm:pt>
    <dgm:pt modelId="{95893D4D-5E7D-4073-82B2-776D75D927D8}" type="pres">
      <dgm:prSet presAssocID="{C1066538-EA96-4816-81A8-7149703E7BBE}" presName="sibTrans" presStyleCnt="0"/>
      <dgm:spPr/>
    </dgm:pt>
    <dgm:pt modelId="{EA093184-6D09-448E-A20D-C35210849B45}" type="pres">
      <dgm:prSet presAssocID="{2EA4B4EA-03E8-444D-9E40-53AE4C3F888D}" presName="textNode" presStyleLbl="node1" presStyleIdx="1" presStyleCnt="4">
        <dgm:presLayoutVars>
          <dgm:bulletEnabled val="1"/>
        </dgm:presLayoutVars>
      </dgm:prSet>
      <dgm:spPr/>
    </dgm:pt>
    <dgm:pt modelId="{54745852-69D8-4CEC-AE94-744601F98654}" type="pres">
      <dgm:prSet presAssocID="{8E8099BC-5539-4EA6-B45F-8199742C9989}" presName="sibTrans" presStyleCnt="0"/>
      <dgm:spPr/>
    </dgm:pt>
    <dgm:pt modelId="{AEE80DF7-34F8-4C56-B0DE-F0B75438F03F}" type="pres">
      <dgm:prSet presAssocID="{FAA9C1E3-B754-45E8-A4C3-82A007851630}" presName="textNode" presStyleLbl="node1" presStyleIdx="2" presStyleCnt="4" custLinFactNeighborX="-40756" custLinFactNeighborY="-38272">
        <dgm:presLayoutVars>
          <dgm:bulletEnabled val="1"/>
        </dgm:presLayoutVars>
      </dgm:prSet>
      <dgm:spPr/>
    </dgm:pt>
    <dgm:pt modelId="{70C3002B-B717-4CC6-B9A3-AA97A3C41306}" type="pres">
      <dgm:prSet presAssocID="{18A30518-EECC-47B7-82AC-A388DAF15BFE}" presName="sibTrans" presStyleCnt="0"/>
      <dgm:spPr/>
    </dgm:pt>
    <dgm:pt modelId="{2B404560-19D9-439D-97D0-78FD0252C657}" type="pres">
      <dgm:prSet presAssocID="{64BD51BA-CF4E-4666-AB4E-3D8AA0FC8473}" presName="textNode" presStyleLbl="node1" presStyleIdx="3" presStyleCnt="4">
        <dgm:presLayoutVars>
          <dgm:bulletEnabled val="1"/>
        </dgm:presLayoutVars>
      </dgm:prSet>
      <dgm:spPr/>
    </dgm:pt>
  </dgm:ptLst>
  <dgm:cxnLst>
    <dgm:cxn modelId="{E9406E08-2027-4A17-9FFA-6187D37C584F}" type="presOf" srcId="{93CAE990-C62E-4F6B-B457-D97D5109534B}" destId="{310819F7-8F1B-4C88-941A-C082470B1A2B}" srcOrd="0" destOrd="0" presId="urn:microsoft.com/office/officeart/2005/8/layout/hProcess9"/>
    <dgm:cxn modelId="{B555F446-1223-4834-9C69-020B3411F768}" srcId="{93CAE990-C62E-4F6B-B457-D97D5109534B}" destId="{8688998B-C660-4FA2-B306-0E08DA33E028}" srcOrd="0" destOrd="0" parTransId="{1CD659B2-9385-45E6-BFD1-8358A1306EC6}" sibTransId="{C1066538-EA96-4816-81A8-7149703E7BBE}"/>
    <dgm:cxn modelId="{1C15A169-C100-4642-B3DD-8A6752A0B608}" srcId="{93CAE990-C62E-4F6B-B457-D97D5109534B}" destId="{64BD51BA-CF4E-4666-AB4E-3D8AA0FC8473}" srcOrd="3" destOrd="0" parTransId="{EDC3A7C8-7004-4CF0-9763-F81DD3DD57B1}" sibTransId="{C4DC36EC-DD58-46F6-A5A8-638AE6E09D69}"/>
    <dgm:cxn modelId="{E042FC9E-2D7F-4B32-9EB3-BBA17D79794E}" srcId="{93CAE990-C62E-4F6B-B457-D97D5109534B}" destId="{2EA4B4EA-03E8-444D-9E40-53AE4C3F888D}" srcOrd="1" destOrd="0" parTransId="{D31DFB0C-447D-4934-A1A5-503D502EA016}" sibTransId="{8E8099BC-5539-4EA6-B45F-8199742C9989}"/>
    <dgm:cxn modelId="{2D11CAB6-7A1B-46F0-9F53-BF0B094DBCDD}" type="presOf" srcId="{2EA4B4EA-03E8-444D-9E40-53AE4C3F888D}" destId="{EA093184-6D09-448E-A20D-C35210849B45}" srcOrd="0" destOrd="0" presId="urn:microsoft.com/office/officeart/2005/8/layout/hProcess9"/>
    <dgm:cxn modelId="{74BA0FC9-CAF2-479B-ADA7-A6FC79A7EEF3}" type="presOf" srcId="{FAA9C1E3-B754-45E8-A4C3-82A007851630}" destId="{AEE80DF7-34F8-4C56-B0DE-F0B75438F03F}" srcOrd="0" destOrd="0" presId="urn:microsoft.com/office/officeart/2005/8/layout/hProcess9"/>
    <dgm:cxn modelId="{BFBCF9E7-A97E-4E59-9BD2-167D0D7D6EC4}" type="presOf" srcId="{8688998B-C660-4FA2-B306-0E08DA33E028}" destId="{7ED88641-26FE-41E6-A5ED-5281362E65BC}" srcOrd="0" destOrd="0" presId="urn:microsoft.com/office/officeart/2005/8/layout/hProcess9"/>
    <dgm:cxn modelId="{B0230EED-F1F2-4EC3-AB4A-09ADD3297E08}" srcId="{93CAE990-C62E-4F6B-B457-D97D5109534B}" destId="{FAA9C1E3-B754-45E8-A4C3-82A007851630}" srcOrd="2" destOrd="0" parTransId="{619B40BE-BFAD-4382-98FF-A88FC86FAA0A}" sibTransId="{18A30518-EECC-47B7-82AC-A388DAF15BFE}"/>
    <dgm:cxn modelId="{B1771DF7-3FFB-4BFC-9C69-E5D6FBABDA1E}" type="presOf" srcId="{64BD51BA-CF4E-4666-AB4E-3D8AA0FC8473}" destId="{2B404560-19D9-439D-97D0-78FD0252C657}" srcOrd="0" destOrd="0" presId="urn:microsoft.com/office/officeart/2005/8/layout/hProcess9"/>
    <dgm:cxn modelId="{2D98F152-1833-4889-8554-9967EE2C7DB6}" type="presParOf" srcId="{310819F7-8F1B-4C88-941A-C082470B1A2B}" destId="{115B2D4D-9E75-4E5F-BFDE-2DF902649F12}" srcOrd="0" destOrd="0" presId="urn:microsoft.com/office/officeart/2005/8/layout/hProcess9"/>
    <dgm:cxn modelId="{33DEF785-52BF-4E1A-8378-7ADE810CEED3}" type="presParOf" srcId="{310819F7-8F1B-4C88-941A-C082470B1A2B}" destId="{7DBF497C-7F81-40DE-A290-DF838E00131D}" srcOrd="1" destOrd="0" presId="urn:microsoft.com/office/officeart/2005/8/layout/hProcess9"/>
    <dgm:cxn modelId="{8655FB32-7F4F-48D3-A225-7029E7F41DE8}" type="presParOf" srcId="{7DBF497C-7F81-40DE-A290-DF838E00131D}" destId="{7ED88641-26FE-41E6-A5ED-5281362E65BC}" srcOrd="0" destOrd="0" presId="urn:microsoft.com/office/officeart/2005/8/layout/hProcess9"/>
    <dgm:cxn modelId="{76E6E8DC-419D-4B64-BE46-F86843C3896A}" type="presParOf" srcId="{7DBF497C-7F81-40DE-A290-DF838E00131D}" destId="{95893D4D-5E7D-4073-82B2-776D75D927D8}" srcOrd="1" destOrd="0" presId="urn:microsoft.com/office/officeart/2005/8/layout/hProcess9"/>
    <dgm:cxn modelId="{73388757-AFD6-477C-A888-5BBDD66F6356}" type="presParOf" srcId="{7DBF497C-7F81-40DE-A290-DF838E00131D}" destId="{EA093184-6D09-448E-A20D-C35210849B45}" srcOrd="2" destOrd="0" presId="urn:microsoft.com/office/officeart/2005/8/layout/hProcess9"/>
    <dgm:cxn modelId="{88F4BB94-7998-4F37-83F6-22588F8DB309}" type="presParOf" srcId="{7DBF497C-7F81-40DE-A290-DF838E00131D}" destId="{54745852-69D8-4CEC-AE94-744601F98654}" srcOrd="3" destOrd="0" presId="urn:microsoft.com/office/officeart/2005/8/layout/hProcess9"/>
    <dgm:cxn modelId="{06F6BD94-9139-4323-80CD-26D386A34BE3}" type="presParOf" srcId="{7DBF497C-7F81-40DE-A290-DF838E00131D}" destId="{AEE80DF7-34F8-4C56-B0DE-F0B75438F03F}" srcOrd="4" destOrd="0" presId="urn:microsoft.com/office/officeart/2005/8/layout/hProcess9"/>
    <dgm:cxn modelId="{AC50FDBC-BF7B-4EEF-8E59-0EB9F5A50B91}" type="presParOf" srcId="{7DBF497C-7F81-40DE-A290-DF838E00131D}" destId="{70C3002B-B717-4CC6-B9A3-AA97A3C41306}" srcOrd="5" destOrd="0" presId="urn:microsoft.com/office/officeart/2005/8/layout/hProcess9"/>
    <dgm:cxn modelId="{63C7EB54-4608-42B9-97D7-8481DA08FF03}" type="presParOf" srcId="{7DBF497C-7F81-40DE-A290-DF838E00131D}" destId="{2B404560-19D9-439D-97D0-78FD0252C657}"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CAE990-C62E-4F6B-B457-D97D5109534B}" type="doc">
      <dgm:prSet loTypeId="urn:microsoft.com/office/officeart/2005/8/layout/hProcess9" loCatId="process" qsTypeId="urn:microsoft.com/office/officeart/2005/8/quickstyle/3d9" qsCatId="3D" csTypeId="urn:microsoft.com/office/officeart/2005/8/colors/accent2_2" csCatId="accent2" phldr="1"/>
      <dgm:spPr/>
      <dgm:t>
        <a:bodyPr/>
        <a:lstStyle/>
        <a:p>
          <a:endParaRPr lang="nl-NL"/>
        </a:p>
      </dgm:t>
    </dgm:pt>
    <dgm:pt modelId="{2EA4B4EA-03E8-444D-9E40-53AE4C3F888D}">
      <dgm:prSet phldrT="[Tekst]"/>
      <dgm:spPr>
        <a:solidFill>
          <a:schemeClr val="tx2"/>
        </a:solidFill>
      </dgm:spPr>
      <dgm:t>
        <a:bodyPr/>
        <a:lstStyle/>
        <a:p>
          <a:r>
            <a:rPr lang="nl-NL" dirty="0"/>
            <a:t>Evalueren</a:t>
          </a:r>
        </a:p>
      </dgm:t>
    </dgm:pt>
    <dgm:pt modelId="{D31DFB0C-447D-4934-A1A5-503D502EA016}" type="parTrans" cxnId="{E042FC9E-2D7F-4B32-9EB3-BBA17D79794E}">
      <dgm:prSet/>
      <dgm:spPr/>
      <dgm:t>
        <a:bodyPr/>
        <a:lstStyle/>
        <a:p>
          <a:endParaRPr lang="nl-NL"/>
        </a:p>
      </dgm:t>
    </dgm:pt>
    <dgm:pt modelId="{8E8099BC-5539-4EA6-B45F-8199742C9989}" type="sibTrans" cxnId="{E042FC9E-2D7F-4B32-9EB3-BBA17D79794E}">
      <dgm:prSet/>
      <dgm:spPr/>
      <dgm:t>
        <a:bodyPr/>
        <a:lstStyle/>
        <a:p>
          <a:endParaRPr lang="nl-NL"/>
        </a:p>
      </dgm:t>
    </dgm:pt>
    <dgm:pt modelId="{FAA9C1E3-B754-45E8-A4C3-82A007851630}">
      <dgm:prSet phldrT="[Tekst]"/>
      <dgm:spPr>
        <a:solidFill>
          <a:schemeClr val="tx2"/>
        </a:solidFill>
      </dgm:spPr>
      <dgm:t>
        <a:bodyPr/>
        <a:lstStyle/>
        <a:p>
          <a:r>
            <a:rPr lang="nl-NL" dirty="0"/>
            <a:t>Reflecteren</a:t>
          </a:r>
        </a:p>
      </dgm:t>
    </dgm:pt>
    <dgm:pt modelId="{619B40BE-BFAD-4382-98FF-A88FC86FAA0A}" type="parTrans" cxnId="{B0230EED-F1F2-4EC3-AB4A-09ADD3297E08}">
      <dgm:prSet/>
      <dgm:spPr/>
      <dgm:t>
        <a:bodyPr/>
        <a:lstStyle/>
        <a:p>
          <a:endParaRPr lang="nl-NL"/>
        </a:p>
      </dgm:t>
    </dgm:pt>
    <dgm:pt modelId="{18A30518-EECC-47B7-82AC-A388DAF15BFE}" type="sibTrans" cxnId="{B0230EED-F1F2-4EC3-AB4A-09ADD3297E08}">
      <dgm:prSet/>
      <dgm:spPr/>
      <dgm:t>
        <a:bodyPr/>
        <a:lstStyle/>
        <a:p>
          <a:endParaRPr lang="nl-NL"/>
        </a:p>
      </dgm:t>
    </dgm:pt>
    <dgm:pt modelId="{64BD51BA-CF4E-4666-AB4E-3D8AA0FC8473}">
      <dgm:prSet phldrT="[Tekst]"/>
      <dgm:spPr>
        <a:solidFill>
          <a:schemeClr val="tx2"/>
        </a:solidFill>
      </dgm:spPr>
      <dgm:t>
        <a:bodyPr/>
        <a:lstStyle/>
        <a:p>
          <a:r>
            <a:rPr lang="nl-NL" dirty="0"/>
            <a:t>Leerdoelen formuleren</a:t>
          </a:r>
        </a:p>
      </dgm:t>
    </dgm:pt>
    <dgm:pt modelId="{EDC3A7C8-7004-4CF0-9763-F81DD3DD57B1}" type="parTrans" cxnId="{1C15A169-C100-4642-B3DD-8A6752A0B608}">
      <dgm:prSet/>
      <dgm:spPr/>
      <dgm:t>
        <a:bodyPr/>
        <a:lstStyle/>
        <a:p>
          <a:endParaRPr lang="nl-NL"/>
        </a:p>
      </dgm:t>
    </dgm:pt>
    <dgm:pt modelId="{C4DC36EC-DD58-46F6-A5A8-638AE6E09D69}" type="sibTrans" cxnId="{1C15A169-C100-4642-B3DD-8A6752A0B608}">
      <dgm:prSet/>
      <dgm:spPr/>
      <dgm:t>
        <a:bodyPr/>
        <a:lstStyle/>
        <a:p>
          <a:endParaRPr lang="nl-NL"/>
        </a:p>
      </dgm:t>
    </dgm:pt>
    <dgm:pt modelId="{8688998B-C660-4FA2-B306-0E08DA33E028}">
      <dgm:prSet phldrT="[Tekst]"/>
      <dgm:spPr>
        <a:solidFill>
          <a:schemeClr val="tx2">
            <a:lumMod val="40000"/>
            <a:lumOff val="60000"/>
            <a:alpha val="30000"/>
          </a:schemeClr>
        </a:solidFill>
      </dgm:spPr>
      <dgm:t>
        <a:bodyPr/>
        <a:lstStyle/>
        <a:p>
          <a:r>
            <a:rPr lang="nl-NL" dirty="0"/>
            <a:t>Actie</a:t>
          </a:r>
        </a:p>
      </dgm:t>
    </dgm:pt>
    <dgm:pt modelId="{1CD659B2-9385-45E6-BFD1-8358A1306EC6}" type="parTrans" cxnId="{B555F446-1223-4834-9C69-020B3411F768}">
      <dgm:prSet/>
      <dgm:spPr/>
      <dgm:t>
        <a:bodyPr/>
        <a:lstStyle/>
        <a:p>
          <a:endParaRPr lang="nl-NL"/>
        </a:p>
      </dgm:t>
    </dgm:pt>
    <dgm:pt modelId="{C1066538-EA96-4816-81A8-7149703E7BBE}" type="sibTrans" cxnId="{B555F446-1223-4834-9C69-020B3411F768}">
      <dgm:prSet/>
      <dgm:spPr/>
      <dgm:t>
        <a:bodyPr/>
        <a:lstStyle/>
        <a:p>
          <a:endParaRPr lang="nl-NL"/>
        </a:p>
      </dgm:t>
    </dgm:pt>
    <dgm:pt modelId="{310819F7-8F1B-4C88-941A-C082470B1A2B}" type="pres">
      <dgm:prSet presAssocID="{93CAE990-C62E-4F6B-B457-D97D5109534B}" presName="CompostProcess" presStyleCnt="0">
        <dgm:presLayoutVars>
          <dgm:dir/>
          <dgm:resizeHandles val="exact"/>
        </dgm:presLayoutVars>
      </dgm:prSet>
      <dgm:spPr/>
    </dgm:pt>
    <dgm:pt modelId="{115B2D4D-9E75-4E5F-BFDE-2DF902649F12}" type="pres">
      <dgm:prSet presAssocID="{93CAE990-C62E-4F6B-B457-D97D5109534B}" presName="arrow" presStyleLbl="bgShp" presStyleIdx="0" presStyleCnt="1"/>
      <dgm:spPr>
        <a:solidFill>
          <a:schemeClr val="bg2">
            <a:lumMod val="50000"/>
          </a:schemeClr>
        </a:solidFill>
      </dgm:spPr>
    </dgm:pt>
    <dgm:pt modelId="{7DBF497C-7F81-40DE-A290-DF838E00131D}" type="pres">
      <dgm:prSet presAssocID="{93CAE990-C62E-4F6B-B457-D97D5109534B}" presName="linearProcess" presStyleCnt="0"/>
      <dgm:spPr/>
    </dgm:pt>
    <dgm:pt modelId="{7ED88641-26FE-41E6-A5ED-5281362E65BC}" type="pres">
      <dgm:prSet presAssocID="{8688998B-C660-4FA2-B306-0E08DA33E028}" presName="textNode" presStyleLbl="node1" presStyleIdx="0" presStyleCnt="4" custLinFactX="4215" custLinFactNeighborX="100000" custLinFactNeighborY="-38927">
        <dgm:presLayoutVars>
          <dgm:bulletEnabled val="1"/>
        </dgm:presLayoutVars>
      </dgm:prSet>
      <dgm:spPr/>
    </dgm:pt>
    <dgm:pt modelId="{95893D4D-5E7D-4073-82B2-776D75D927D8}" type="pres">
      <dgm:prSet presAssocID="{C1066538-EA96-4816-81A8-7149703E7BBE}" presName="sibTrans" presStyleCnt="0"/>
      <dgm:spPr/>
    </dgm:pt>
    <dgm:pt modelId="{EA093184-6D09-448E-A20D-C35210849B45}" type="pres">
      <dgm:prSet presAssocID="{2EA4B4EA-03E8-444D-9E40-53AE4C3F888D}" presName="textNode" presStyleLbl="node1" presStyleIdx="1" presStyleCnt="4">
        <dgm:presLayoutVars>
          <dgm:bulletEnabled val="1"/>
        </dgm:presLayoutVars>
      </dgm:prSet>
      <dgm:spPr/>
    </dgm:pt>
    <dgm:pt modelId="{54745852-69D8-4CEC-AE94-744601F98654}" type="pres">
      <dgm:prSet presAssocID="{8E8099BC-5539-4EA6-B45F-8199742C9989}" presName="sibTrans" presStyleCnt="0"/>
      <dgm:spPr/>
    </dgm:pt>
    <dgm:pt modelId="{AEE80DF7-34F8-4C56-B0DE-F0B75438F03F}" type="pres">
      <dgm:prSet presAssocID="{FAA9C1E3-B754-45E8-A4C3-82A007851630}" presName="textNode" presStyleLbl="node1" presStyleIdx="2" presStyleCnt="4" custLinFactNeighborX="-40756" custLinFactNeighborY="-38272">
        <dgm:presLayoutVars>
          <dgm:bulletEnabled val="1"/>
        </dgm:presLayoutVars>
      </dgm:prSet>
      <dgm:spPr/>
    </dgm:pt>
    <dgm:pt modelId="{70C3002B-B717-4CC6-B9A3-AA97A3C41306}" type="pres">
      <dgm:prSet presAssocID="{18A30518-EECC-47B7-82AC-A388DAF15BFE}" presName="sibTrans" presStyleCnt="0"/>
      <dgm:spPr/>
    </dgm:pt>
    <dgm:pt modelId="{2B404560-19D9-439D-97D0-78FD0252C657}" type="pres">
      <dgm:prSet presAssocID="{64BD51BA-CF4E-4666-AB4E-3D8AA0FC8473}" presName="textNode" presStyleLbl="node1" presStyleIdx="3" presStyleCnt="4">
        <dgm:presLayoutVars>
          <dgm:bulletEnabled val="1"/>
        </dgm:presLayoutVars>
      </dgm:prSet>
      <dgm:spPr/>
    </dgm:pt>
  </dgm:ptLst>
  <dgm:cxnLst>
    <dgm:cxn modelId="{E9406E08-2027-4A17-9FFA-6187D37C584F}" type="presOf" srcId="{93CAE990-C62E-4F6B-B457-D97D5109534B}" destId="{310819F7-8F1B-4C88-941A-C082470B1A2B}" srcOrd="0" destOrd="0" presId="urn:microsoft.com/office/officeart/2005/8/layout/hProcess9"/>
    <dgm:cxn modelId="{B555F446-1223-4834-9C69-020B3411F768}" srcId="{93CAE990-C62E-4F6B-B457-D97D5109534B}" destId="{8688998B-C660-4FA2-B306-0E08DA33E028}" srcOrd="0" destOrd="0" parTransId="{1CD659B2-9385-45E6-BFD1-8358A1306EC6}" sibTransId="{C1066538-EA96-4816-81A8-7149703E7BBE}"/>
    <dgm:cxn modelId="{1C15A169-C100-4642-B3DD-8A6752A0B608}" srcId="{93CAE990-C62E-4F6B-B457-D97D5109534B}" destId="{64BD51BA-CF4E-4666-AB4E-3D8AA0FC8473}" srcOrd="3" destOrd="0" parTransId="{EDC3A7C8-7004-4CF0-9763-F81DD3DD57B1}" sibTransId="{C4DC36EC-DD58-46F6-A5A8-638AE6E09D69}"/>
    <dgm:cxn modelId="{E042FC9E-2D7F-4B32-9EB3-BBA17D79794E}" srcId="{93CAE990-C62E-4F6B-B457-D97D5109534B}" destId="{2EA4B4EA-03E8-444D-9E40-53AE4C3F888D}" srcOrd="1" destOrd="0" parTransId="{D31DFB0C-447D-4934-A1A5-503D502EA016}" sibTransId="{8E8099BC-5539-4EA6-B45F-8199742C9989}"/>
    <dgm:cxn modelId="{2D11CAB6-7A1B-46F0-9F53-BF0B094DBCDD}" type="presOf" srcId="{2EA4B4EA-03E8-444D-9E40-53AE4C3F888D}" destId="{EA093184-6D09-448E-A20D-C35210849B45}" srcOrd="0" destOrd="0" presId="urn:microsoft.com/office/officeart/2005/8/layout/hProcess9"/>
    <dgm:cxn modelId="{74BA0FC9-CAF2-479B-ADA7-A6FC79A7EEF3}" type="presOf" srcId="{FAA9C1E3-B754-45E8-A4C3-82A007851630}" destId="{AEE80DF7-34F8-4C56-B0DE-F0B75438F03F}" srcOrd="0" destOrd="0" presId="urn:microsoft.com/office/officeart/2005/8/layout/hProcess9"/>
    <dgm:cxn modelId="{BFBCF9E7-A97E-4E59-9BD2-167D0D7D6EC4}" type="presOf" srcId="{8688998B-C660-4FA2-B306-0E08DA33E028}" destId="{7ED88641-26FE-41E6-A5ED-5281362E65BC}" srcOrd="0" destOrd="0" presId="urn:microsoft.com/office/officeart/2005/8/layout/hProcess9"/>
    <dgm:cxn modelId="{B0230EED-F1F2-4EC3-AB4A-09ADD3297E08}" srcId="{93CAE990-C62E-4F6B-B457-D97D5109534B}" destId="{FAA9C1E3-B754-45E8-A4C3-82A007851630}" srcOrd="2" destOrd="0" parTransId="{619B40BE-BFAD-4382-98FF-A88FC86FAA0A}" sibTransId="{18A30518-EECC-47B7-82AC-A388DAF15BFE}"/>
    <dgm:cxn modelId="{B1771DF7-3FFB-4BFC-9C69-E5D6FBABDA1E}" type="presOf" srcId="{64BD51BA-CF4E-4666-AB4E-3D8AA0FC8473}" destId="{2B404560-19D9-439D-97D0-78FD0252C657}" srcOrd="0" destOrd="0" presId="urn:microsoft.com/office/officeart/2005/8/layout/hProcess9"/>
    <dgm:cxn modelId="{2D98F152-1833-4889-8554-9967EE2C7DB6}" type="presParOf" srcId="{310819F7-8F1B-4C88-941A-C082470B1A2B}" destId="{115B2D4D-9E75-4E5F-BFDE-2DF902649F12}" srcOrd="0" destOrd="0" presId="urn:microsoft.com/office/officeart/2005/8/layout/hProcess9"/>
    <dgm:cxn modelId="{33DEF785-52BF-4E1A-8378-7ADE810CEED3}" type="presParOf" srcId="{310819F7-8F1B-4C88-941A-C082470B1A2B}" destId="{7DBF497C-7F81-40DE-A290-DF838E00131D}" srcOrd="1" destOrd="0" presId="urn:microsoft.com/office/officeart/2005/8/layout/hProcess9"/>
    <dgm:cxn modelId="{8655FB32-7F4F-48D3-A225-7029E7F41DE8}" type="presParOf" srcId="{7DBF497C-7F81-40DE-A290-DF838E00131D}" destId="{7ED88641-26FE-41E6-A5ED-5281362E65BC}" srcOrd="0" destOrd="0" presId="urn:microsoft.com/office/officeart/2005/8/layout/hProcess9"/>
    <dgm:cxn modelId="{76E6E8DC-419D-4B64-BE46-F86843C3896A}" type="presParOf" srcId="{7DBF497C-7F81-40DE-A290-DF838E00131D}" destId="{95893D4D-5E7D-4073-82B2-776D75D927D8}" srcOrd="1" destOrd="0" presId="urn:microsoft.com/office/officeart/2005/8/layout/hProcess9"/>
    <dgm:cxn modelId="{73388757-AFD6-477C-A888-5BBDD66F6356}" type="presParOf" srcId="{7DBF497C-7F81-40DE-A290-DF838E00131D}" destId="{EA093184-6D09-448E-A20D-C35210849B45}" srcOrd="2" destOrd="0" presId="urn:microsoft.com/office/officeart/2005/8/layout/hProcess9"/>
    <dgm:cxn modelId="{88F4BB94-7998-4F37-83F6-22588F8DB309}" type="presParOf" srcId="{7DBF497C-7F81-40DE-A290-DF838E00131D}" destId="{54745852-69D8-4CEC-AE94-744601F98654}" srcOrd="3" destOrd="0" presId="urn:microsoft.com/office/officeart/2005/8/layout/hProcess9"/>
    <dgm:cxn modelId="{06F6BD94-9139-4323-80CD-26D386A34BE3}" type="presParOf" srcId="{7DBF497C-7F81-40DE-A290-DF838E00131D}" destId="{AEE80DF7-34F8-4C56-B0DE-F0B75438F03F}" srcOrd="4" destOrd="0" presId="urn:microsoft.com/office/officeart/2005/8/layout/hProcess9"/>
    <dgm:cxn modelId="{AC50FDBC-BF7B-4EEF-8E59-0EB9F5A50B91}" type="presParOf" srcId="{7DBF497C-7F81-40DE-A290-DF838E00131D}" destId="{70C3002B-B717-4CC6-B9A3-AA97A3C41306}" srcOrd="5" destOrd="0" presId="urn:microsoft.com/office/officeart/2005/8/layout/hProcess9"/>
    <dgm:cxn modelId="{63C7EB54-4608-42B9-97D7-8481DA08FF03}" type="presParOf" srcId="{7DBF497C-7F81-40DE-A290-DF838E00131D}" destId="{2B404560-19D9-439D-97D0-78FD0252C657}"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ED520-7DAE-46FA-948C-9E54142A7344}">
      <dsp:nvSpPr>
        <dsp:cNvPr id="0" name=""/>
        <dsp:cNvSpPr/>
      </dsp:nvSpPr>
      <dsp:spPr>
        <a:xfrm>
          <a:off x="3048852" y="0"/>
          <a:ext cx="2254627" cy="2254856"/>
        </a:xfrm>
        <a:prstGeom prst="circularArrow">
          <a:avLst>
            <a:gd name="adj1" fmla="val 10980"/>
            <a:gd name="adj2" fmla="val 1142322"/>
            <a:gd name="adj3" fmla="val 4500000"/>
            <a:gd name="adj4" fmla="val 10800000"/>
            <a:gd name="adj5" fmla="val 125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9FC78-0374-4519-B7BE-CF7786E4BC3A}">
      <dsp:nvSpPr>
        <dsp:cNvPr id="0" name=""/>
        <dsp:cNvSpPr/>
      </dsp:nvSpPr>
      <dsp:spPr>
        <a:xfrm>
          <a:off x="3546638" y="816197"/>
          <a:ext cx="1258209" cy="62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nl-NL" sz="1600" kern="1200" dirty="0"/>
            <a:t>Voorbereiden</a:t>
          </a:r>
        </a:p>
      </dsp:txBody>
      <dsp:txXfrm>
        <a:off x="3546638" y="816197"/>
        <a:ext cx="1258209" cy="629039"/>
      </dsp:txXfrm>
    </dsp:sp>
    <dsp:sp modelId="{291E2832-27C4-46AC-ACC1-E54C5E473CC9}">
      <dsp:nvSpPr>
        <dsp:cNvPr id="0" name=""/>
        <dsp:cNvSpPr/>
      </dsp:nvSpPr>
      <dsp:spPr>
        <a:xfrm>
          <a:off x="2422496" y="1295750"/>
          <a:ext cx="2254627" cy="2254856"/>
        </a:xfrm>
        <a:prstGeom prst="leftCircularArrow">
          <a:avLst>
            <a:gd name="adj1" fmla="val 10980"/>
            <a:gd name="adj2" fmla="val 1142322"/>
            <a:gd name="adj3" fmla="val 6300000"/>
            <a:gd name="adj4" fmla="val 18900000"/>
            <a:gd name="adj5" fmla="val 125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25A3DE-7F73-4242-A7F2-570EF92A0AC1}">
      <dsp:nvSpPr>
        <dsp:cNvPr id="0" name=""/>
        <dsp:cNvSpPr/>
      </dsp:nvSpPr>
      <dsp:spPr>
        <a:xfrm>
          <a:off x="2917745" y="2114339"/>
          <a:ext cx="1258209" cy="62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nl-NL" sz="1600" kern="1200" dirty="0"/>
            <a:t>Doen</a:t>
          </a:r>
        </a:p>
      </dsp:txBody>
      <dsp:txXfrm>
        <a:off x="2917745" y="2114339"/>
        <a:ext cx="1258209" cy="629039"/>
      </dsp:txXfrm>
    </dsp:sp>
    <dsp:sp modelId="{EE702B30-AC92-41F1-B046-ABA1AE733846}">
      <dsp:nvSpPr>
        <dsp:cNvPr id="0" name=""/>
        <dsp:cNvSpPr/>
      </dsp:nvSpPr>
      <dsp:spPr>
        <a:xfrm>
          <a:off x="3100258" y="2627807"/>
          <a:ext cx="2254627" cy="2254856"/>
        </a:xfrm>
        <a:prstGeom prst="circularArrow">
          <a:avLst>
            <a:gd name="adj1" fmla="val 10980"/>
            <a:gd name="adj2" fmla="val 1142322"/>
            <a:gd name="adj3" fmla="val 4500000"/>
            <a:gd name="adj4" fmla="val 13500000"/>
            <a:gd name="adj5" fmla="val 125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CAD201-20AD-4759-8CD1-ED6191D6C5F1}">
      <dsp:nvSpPr>
        <dsp:cNvPr id="0" name=""/>
        <dsp:cNvSpPr/>
      </dsp:nvSpPr>
      <dsp:spPr>
        <a:xfrm>
          <a:off x="3546638" y="3412481"/>
          <a:ext cx="1258209" cy="62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nl-NL" sz="1600" kern="1200" dirty="0"/>
            <a:t>Evalueren en reflecteren</a:t>
          </a:r>
        </a:p>
      </dsp:txBody>
      <dsp:txXfrm>
        <a:off x="3546638" y="3412481"/>
        <a:ext cx="1258209" cy="629039"/>
      </dsp:txXfrm>
    </dsp:sp>
    <dsp:sp modelId="{9FA5B118-3596-448F-BAD1-EBC1933DA084}">
      <dsp:nvSpPr>
        <dsp:cNvPr id="0" name=""/>
        <dsp:cNvSpPr/>
      </dsp:nvSpPr>
      <dsp:spPr>
        <a:xfrm>
          <a:off x="2583209" y="4041521"/>
          <a:ext cx="1937008" cy="1937944"/>
        </a:xfrm>
        <a:prstGeom prst="blockArc">
          <a:avLst>
            <a:gd name="adj1" fmla="val 0"/>
            <a:gd name="adj2" fmla="val 18900000"/>
            <a:gd name="adj3" fmla="val 1274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02E42-4DDC-41D8-A1B8-9317E1FB09EC}">
      <dsp:nvSpPr>
        <dsp:cNvPr id="0" name=""/>
        <dsp:cNvSpPr/>
      </dsp:nvSpPr>
      <dsp:spPr>
        <a:xfrm>
          <a:off x="2917745" y="4710623"/>
          <a:ext cx="1258209" cy="62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nl-NL" sz="1600" kern="1200" dirty="0"/>
            <a:t>Leerdoelen</a:t>
          </a:r>
        </a:p>
      </dsp:txBody>
      <dsp:txXfrm>
        <a:off x="2917745" y="4710623"/>
        <a:ext cx="1258209" cy="6290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B2D4D-9E75-4E5F-BFDE-2DF902649F12}">
      <dsp:nvSpPr>
        <dsp:cNvPr id="0" name=""/>
        <dsp:cNvSpPr/>
      </dsp:nvSpPr>
      <dsp:spPr>
        <a:xfrm>
          <a:off x="617219" y="0"/>
          <a:ext cx="6995160" cy="4525963"/>
        </a:xfrm>
        <a:prstGeom prst="rightArrow">
          <a:avLst/>
        </a:prstGeom>
        <a:solidFill>
          <a:schemeClr val="bg2">
            <a:lumMod val="50000"/>
          </a:schemeClr>
        </a:solidFill>
        <a:ln>
          <a:noFill/>
        </a:ln>
        <a:effectLst/>
        <a:sp3d z="-227350" prstMaterial="matte"/>
      </dsp:spPr>
      <dsp:style>
        <a:lnRef idx="0">
          <a:scrgbClr r="0" g="0" b="0"/>
        </a:lnRef>
        <a:fillRef idx="1">
          <a:scrgbClr r="0" g="0" b="0"/>
        </a:fillRef>
        <a:effectRef idx="0">
          <a:scrgbClr r="0" g="0" b="0"/>
        </a:effectRef>
        <a:fontRef idx="minor"/>
      </dsp:style>
    </dsp:sp>
    <dsp:sp modelId="{7ED88641-26FE-41E6-A5ED-5281362E65BC}">
      <dsp:nvSpPr>
        <dsp:cNvPr id="0" name=""/>
        <dsp:cNvSpPr/>
      </dsp:nvSpPr>
      <dsp:spPr>
        <a:xfrm>
          <a:off x="76467" y="733115"/>
          <a:ext cx="1981051" cy="1810385"/>
        </a:xfrm>
        <a:prstGeom prst="roundRect">
          <a:avLst/>
        </a:prstGeom>
        <a:solidFill>
          <a:schemeClr val="tx2">
            <a:lumMod val="40000"/>
            <a:lumOff val="60000"/>
            <a:alpha val="3000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sp3d extrusionH="28000" prstMaterial="matte"/>
        </a:bodyPr>
        <a:lstStyle/>
        <a:p>
          <a:pPr marL="0" lvl="0" indent="0" algn="ctr" defTabSz="1066800">
            <a:lnSpc>
              <a:spcPct val="90000"/>
            </a:lnSpc>
            <a:spcBef>
              <a:spcPct val="0"/>
            </a:spcBef>
            <a:spcAft>
              <a:spcPct val="35000"/>
            </a:spcAft>
            <a:buNone/>
          </a:pPr>
          <a:r>
            <a:rPr lang="nl-NL" sz="2400" kern="1200" dirty="0"/>
            <a:t>Actie</a:t>
          </a:r>
        </a:p>
      </dsp:txBody>
      <dsp:txXfrm>
        <a:off x="164843" y="821491"/>
        <a:ext cx="1804299" cy="1633633"/>
      </dsp:txXfrm>
    </dsp:sp>
    <dsp:sp modelId="{EA093184-6D09-448E-A20D-C35210849B45}">
      <dsp:nvSpPr>
        <dsp:cNvPr id="0" name=""/>
        <dsp:cNvSpPr/>
      </dsp:nvSpPr>
      <dsp:spPr>
        <a:xfrm>
          <a:off x="2084222" y="1357788"/>
          <a:ext cx="1981051" cy="1810385"/>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sp3d extrusionH="28000" prstMaterial="matte"/>
        </a:bodyPr>
        <a:lstStyle/>
        <a:p>
          <a:pPr marL="0" lvl="0" indent="0" algn="ctr" defTabSz="1066800">
            <a:lnSpc>
              <a:spcPct val="90000"/>
            </a:lnSpc>
            <a:spcBef>
              <a:spcPct val="0"/>
            </a:spcBef>
            <a:spcAft>
              <a:spcPct val="35000"/>
            </a:spcAft>
            <a:buNone/>
          </a:pPr>
          <a:r>
            <a:rPr lang="nl-NL" sz="2400" kern="1200" dirty="0"/>
            <a:t>Evalueren</a:t>
          </a:r>
        </a:p>
      </dsp:txBody>
      <dsp:txXfrm>
        <a:off x="2172598" y="1446164"/>
        <a:ext cx="1804299" cy="1633633"/>
      </dsp:txXfrm>
    </dsp:sp>
    <dsp:sp modelId="{AEE80DF7-34F8-4C56-B0DE-F0B75438F03F}">
      <dsp:nvSpPr>
        <dsp:cNvPr id="0" name=""/>
        <dsp:cNvSpPr/>
      </dsp:nvSpPr>
      <dsp:spPr>
        <a:xfrm>
          <a:off x="4123956" y="664918"/>
          <a:ext cx="1981051" cy="1810385"/>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sp3d extrusionH="28000" prstMaterial="matte"/>
        </a:bodyPr>
        <a:lstStyle/>
        <a:p>
          <a:pPr marL="0" lvl="0" indent="0" algn="ctr" defTabSz="1066800">
            <a:lnSpc>
              <a:spcPct val="90000"/>
            </a:lnSpc>
            <a:spcBef>
              <a:spcPct val="0"/>
            </a:spcBef>
            <a:spcAft>
              <a:spcPct val="35000"/>
            </a:spcAft>
            <a:buNone/>
          </a:pPr>
          <a:r>
            <a:rPr lang="nl-NL" sz="2400" kern="1200" dirty="0"/>
            <a:t>Reflecteren</a:t>
          </a:r>
        </a:p>
      </dsp:txBody>
      <dsp:txXfrm>
        <a:off x="4212332" y="753294"/>
        <a:ext cx="1804299" cy="1633633"/>
      </dsp:txXfrm>
    </dsp:sp>
    <dsp:sp modelId="{2B404560-19D9-439D-97D0-78FD0252C657}">
      <dsp:nvSpPr>
        <dsp:cNvPr id="0" name=""/>
        <dsp:cNvSpPr/>
      </dsp:nvSpPr>
      <dsp:spPr>
        <a:xfrm>
          <a:off x="6244430" y="1357788"/>
          <a:ext cx="1981051" cy="1810385"/>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sp3d extrusionH="28000" prstMaterial="matte"/>
        </a:bodyPr>
        <a:lstStyle/>
        <a:p>
          <a:pPr marL="0" lvl="0" indent="0" algn="ctr" defTabSz="1066800">
            <a:lnSpc>
              <a:spcPct val="90000"/>
            </a:lnSpc>
            <a:spcBef>
              <a:spcPct val="0"/>
            </a:spcBef>
            <a:spcAft>
              <a:spcPct val="35000"/>
            </a:spcAft>
            <a:buNone/>
          </a:pPr>
          <a:r>
            <a:rPr lang="nl-NL" sz="2400" kern="1200" dirty="0"/>
            <a:t>Leerdoelen formuleren</a:t>
          </a:r>
        </a:p>
      </dsp:txBody>
      <dsp:txXfrm>
        <a:off x="6332806" y="1446164"/>
        <a:ext cx="1804299" cy="16336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B2D4D-9E75-4E5F-BFDE-2DF902649F12}">
      <dsp:nvSpPr>
        <dsp:cNvPr id="0" name=""/>
        <dsp:cNvSpPr/>
      </dsp:nvSpPr>
      <dsp:spPr>
        <a:xfrm>
          <a:off x="380935" y="0"/>
          <a:ext cx="4317268" cy="1765140"/>
        </a:xfrm>
        <a:prstGeom prst="rightArrow">
          <a:avLst/>
        </a:prstGeom>
        <a:solidFill>
          <a:schemeClr val="bg2">
            <a:lumMod val="50000"/>
          </a:schemeClr>
        </a:solidFill>
        <a:ln>
          <a:noFill/>
        </a:ln>
        <a:effectLst/>
        <a:sp3d z="-227350" prstMaterial="matte"/>
      </dsp:spPr>
      <dsp:style>
        <a:lnRef idx="0">
          <a:scrgbClr r="0" g="0" b="0"/>
        </a:lnRef>
        <a:fillRef idx="1">
          <a:scrgbClr r="0" g="0" b="0"/>
        </a:fillRef>
        <a:effectRef idx="0">
          <a:scrgbClr r="0" g="0" b="0"/>
        </a:effectRef>
        <a:fontRef idx="minor"/>
      </dsp:style>
    </dsp:sp>
    <dsp:sp modelId="{7ED88641-26FE-41E6-A5ED-5281362E65BC}">
      <dsp:nvSpPr>
        <dsp:cNvPr id="0" name=""/>
        <dsp:cNvSpPr/>
      </dsp:nvSpPr>
      <dsp:spPr>
        <a:xfrm>
          <a:off x="126921" y="254695"/>
          <a:ext cx="1213388" cy="706056"/>
        </a:xfrm>
        <a:prstGeom prst="roundRect">
          <a:avLst/>
        </a:prstGeom>
        <a:solidFill>
          <a:schemeClr val="tx2">
            <a:lumMod val="40000"/>
            <a:lumOff val="60000"/>
            <a:alpha val="3000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r>
            <a:rPr lang="nl-NL" sz="1500" kern="1200" dirty="0"/>
            <a:t>Actie</a:t>
          </a:r>
        </a:p>
      </dsp:txBody>
      <dsp:txXfrm>
        <a:off x="161388" y="289162"/>
        <a:ext cx="1144454" cy="637122"/>
      </dsp:txXfrm>
    </dsp:sp>
    <dsp:sp modelId="{EA093184-6D09-448E-A20D-C35210849B45}">
      <dsp:nvSpPr>
        <dsp:cNvPr id="0" name=""/>
        <dsp:cNvSpPr/>
      </dsp:nvSpPr>
      <dsp:spPr>
        <a:xfrm>
          <a:off x="1289165" y="529541"/>
          <a:ext cx="1213388" cy="706056"/>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r>
            <a:rPr lang="nl-NL" sz="1500" kern="1200" dirty="0"/>
            <a:t>Evalueren</a:t>
          </a:r>
        </a:p>
      </dsp:txBody>
      <dsp:txXfrm>
        <a:off x="1323632" y="564008"/>
        <a:ext cx="1144454" cy="637122"/>
      </dsp:txXfrm>
    </dsp:sp>
    <dsp:sp modelId="{AEE80DF7-34F8-4C56-B0DE-F0B75438F03F}">
      <dsp:nvSpPr>
        <dsp:cNvPr id="0" name=""/>
        <dsp:cNvSpPr/>
      </dsp:nvSpPr>
      <dsp:spPr>
        <a:xfrm>
          <a:off x="2546412" y="259320"/>
          <a:ext cx="1213388" cy="706056"/>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r>
            <a:rPr lang="nl-NL" sz="1500" kern="1200" dirty="0"/>
            <a:t>Reflecteren</a:t>
          </a:r>
        </a:p>
      </dsp:txBody>
      <dsp:txXfrm>
        <a:off x="2580879" y="293787"/>
        <a:ext cx="1144454" cy="637122"/>
      </dsp:txXfrm>
    </dsp:sp>
    <dsp:sp modelId="{2B404560-19D9-439D-97D0-78FD0252C657}">
      <dsp:nvSpPr>
        <dsp:cNvPr id="0" name=""/>
        <dsp:cNvSpPr/>
      </dsp:nvSpPr>
      <dsp:spPr>
        <a:xfrm>
          <a:off x="3864002" y="529541"/>
          <a:ext cx="1213388" cy="706056"/>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sp3d extrusionH="28000" prstMaterial="matte"/>
        </a:bodyPr>
        <a:lstStyle/>
        <a:p>
          <a:pPr marL="0" lvl="0" indent="0" algn="ctr" defTabSz="666750">
            <a:lnSpc>
              <a:spcPct val="90000"/>
            </a:lnSpc>
            <a:spcBef>
              <a:spcPct val="0"/>
            </a:spcBef>
            <a:spcAft>
              <a:spcPct val="35000"/>
            </a:spcAft>
            <a:buNone/>
          </a:pPr>
          <a:r>
            <a:rPr lang="nl-NL" sz="1500" kern="1200" dirty="0"/>
            <a:t>Leerdoelen formuleren</a:t>
          </a:r>
        </a:p>
      </dsp:txBody>
      <dsp:txXfrm>
        <a:off x="3898469" y="564008"/>
        <a:ext cx="1144454" cy="6371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B2D4D-9E75-4E5F-BFDE-2DF902649F12}">
      <dsp:nvSpPr>
        <dsp:cNvPr id="0" name=""/>
        <dsp:cNvSpPr/>
      </dsp:nvSpPr>
      <dsp:spPr>
        <a:xfrm>
          <a:off x="475331" y="0"/>
          <a:ext cx="5387090" cy="2530471"/>
        </a:xfrm>
        <a:prstGeom prst="rightArrow">
          <a:avLst/>
        </a:prstGeom>
        <a:solidFill>
          <a:schemeClr val="bg2">
            <a:lumMod val="50000"/>
          </a:schemeClr>
        </a:solidFill>
        <a:ln>
          <a:noFill/>
        </a:ln>
        <a:effectLst/>
        <a:sp3d z="-227350" prstMaterial="matte"/>
      </dsp:spPr>
      <dsp:style>
        <a:lnRef idx="0">
          <a:scrgbClr r="0" g="0" b="0"/>
        </a:lnRef>
        <a:fillRef idx="1">
          <a:scrgbClr r="0" g="0" b="0"/>
        </a:fillRef>
        <a:effectRef idx="0">
          <a:scrgbClr r="0" g="0" b="0"/>
        </a:effectRef>
        <a:fontRef idx="minor"/>
      </dsp:style>
    </dsp:sp>
    <dsp:sp modelId="{7ED88641-26FE-41E6-A5ED-5281362E65BC}">
      <dsp:nvSpPr>
        <dsp:cNvPr id="0" name=""/>
        <dsp:cNvSpPr/>
      </dsp:nvSpPr>
      <dsp:spPr>
        <a:xfrm>
          <a:off x="146286" y="365126"/>
          <a:ext cx="1523125" cy="1012188"/>
        </a:xfrm>
        <a:prstGeom prst="roundRect">
          <a:avLst/>
        </a:prstGeom>
        <a:solidFill>
          <a:schemeClr val="tx2">
            <a:lumMod val="40000"/>
            <a:lumOff val="60000"/>
            <a:alpha val="3000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r>
            <a:rPr lang="nl-NL" sz="1900" kern="1200" dirty="0"/>
            <a:t>Actie</a:t>
          </a:r>
        </a:p>
      </dsp:txBody>
      <dsp:txXfrm>
        <a:off x="195697" y="414537"/>
        <a:ext cx="1424303" cy="913366"/>
      </dsp:txXfrm>
    </dsp:sp>
    <dsp:sp modelId="{EA093184-6D09-448E-A20D-C35210849B45}">
      <dsp:nvSpPr>
        <dsp:cNvPr id="0" name=""/>
        <dsp:cNvSpPr/>
      </dsp:nvSpPr>
      <dsp:spPr>
        <a:xfrm>
          <a:off x="1605212" y="759141"/>
          <a:ext cx="1523125" cy="1012188"/>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r>
            <a:rPr lang="nl-NL" sz="1900" kern="1200" dirty="0"/>
            <a:t>Evalueren</a:t>
          </a:r>
        </a:p>
      </dsp:txBody>
      <dsp:txXfrm>
        <a:off x="1654623" y="808552"/>
        <a:ext cx="1424303" cy="913366"/>
      </dsp:txXfrm>
    </dsp:sp>
    <dsp:sp modelId="{AEE80DF7-34F8-4C56-B0DE-F0B75438F03F}">
      <dsp:nvSpPr>
        <dsp:cNvPr id="0" name=""/>
        <dsp:cNvSpPr/>
      </dsp:nvSpPr>
      <dsp:spPr>
        <a:xfrm>
          <a:off x="3176371" y="371756"/>
          <a:ext cx="1523125" cy="1012188"/>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r>
            <a:rPr lang="nl-NL" sz="1900" kern="1200" dirty="0"/>
            <a:t>Reflecteren</a:t>
          </a:r>
        </a:p>
      </dsp:txBody>
      <dsp:txXfrm>
        <a:off x="3225782" y="421167"/>
        <a:ext cx="1424303" cy="913366"/>
      </dsp:txXfrm>
    </dsp:sp>
    <dsp:sp modelId="{2B404560-19D9-439D-97D0-78FD0252C657}">
      <dsp:nvSpPr>
        <dsp:cNvPr id="0" name=""/>
        <dsp:cNvSpPr/>
      </dsp:nvSpPr>
      <dsp:spPr>
        <a:xfrm>
          <a:off x="4813619" y="759141"/>
          <a:ext cx="1523125" cy="1012188"/>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r>
            <a:rPr lang="nl-NL" sz="1900" kern="1200" dirty="0"/>
            <a:t>Leerdoelen formuleren</a:t>
          </a:r>
        </a:p>
      </dsp:txBody>
      <dsp:txXfrm>
        <a:off x="4863030" y="808552"/>
        <a:ext cx="1424303" cy="9133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B2D4D-9E75-4E5F-BFDE-2DF902649F12}">
      <dsp:nvSpPr>
        <dsp:cNvPr id="0" name=""/>
        <dsp:cNvSpPr/>
      </dsp:nvSpPr>
      <dsp:spPr>
        <a:xfrm>
          <a:off x="475331" y="0"/>
          <a:ext cx="5387090" cy="2530471"/>
        </a:xfrm>
        <a:prstGeom prst="rightArrow">
          <a:avLst/>
        </a:prstGeom>
        <a:solidFill>
          <a:schemeClr val="bg2">
            <a:lumMod val="50000"/>
          </a:schemeClr>
        </a:solidFill>
        <a:ln>
          <a:noFill/>
        </a:ln>
        <a:effectLst/>
        <a:sp3d z="-227350" prstMaterial="matte"/>
      </dsp:spPr>
      <dsp:style>
        <a:lnRef idx="0">
          <a:scrgbClr r="0" g="0" b="0"/>
        </a:lnRef>
        <a:fillRef idx="1">
          <a:scrgbClr r="0" g="0" b="0"/>
        </a:fillRef>
        <a:effectRef idx="0">
          <a:scrgbClr r="0" g="0" b="0"/>
        </a:effectRef>
        <a:fontRef idx="minor"/>
      </dsp:style>
    </dsp:sp>
    <dsp:sp modelId="{7ED88641-26FE-41E6-A5ED-5281362E65BC}">
      <dsp:nvSpPr>
        <dsp:cNvPr id="0" name=""/>
        <dsp:cNvSpPr/>
      </dsp:nvSpPr>
      <dsp:spPr>
        <a:xfrm>
          <a:off x="146286" y="365126"/>
          <a:ext cx="1523125" cy="1012188"/>
        </a:xfrm>
        <a:prstGeom prst="roundRect">
          <a:avLst/>
        </a:prstGeom>
        <a:solidFill>
          <a:schemeClr val="tx2">
            <a:lumMod val="40000"/>
            <a:lumOff val="60000"/>
            <a:alpha val="3000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r>
            <a:rPr lang="nl-NL" sz="1900" kern="1200" dirty="0"/>
            <a:t>Actie</a:t>
          </a:r>
        </a:p>
      </dsp:txBody>
      <dsp:txXfrm>
        <a:off x="195697" y="414537"/>
        <a:ext cx="1424303" cy="913366"/>
      </dsp:txXfrm>
    </dsp:sp>
    <dsp:sp modelId="{EA093184-6D09-448E-A20D-C35210849B45}">
      <dsp:nvSpPr>
        <dsp:cNvPr id="0" name=""/>
        <dsp:cNvSpPr/>
      </dsp:nvSpPr>
      <dsp:spPr>
        <a:xfrm>
          <a:off x="1605212" y="759141"/>
          <a:ext cx="1523125" cy="1012188"/>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r>
            <a:rPr lang="nl-NL" sz="1900" kern="1200" dirty="0"/>
            <a:t>Evalueren</a:t>
          </a:r>
        </a:p>
      </dsp:txBody>
      <dsp:txXfrm>
        <a:off x="1654623" y="808552"/>
        <a:ext cx="1424303" cy="913366"/>
      </dsp:txXfrm>
    </dsp:sp>
    <dsp:sp modelId="{AEE80DF7-34F8-4C56-B0DE-F0B75438F03F}">
      <dsp:nvSpPr>
        <dsp:cNvPr id="0" name=""/>
        <dsp:cNvSpPr/>
      </dsp:nvSpPr>
      <dsp:spPr>
        <a:xfrm>
          <a:off x="3176371" y="371756"/>
          <a:ext cx="1523125" cy="1012188"/>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r>
            <a:rPr lang="nl-NL" sz="1900" kern="1200" dirty="0"/>
            <a:t>Reflecteren</a:t>
          </a:r>
        </a:p>
      </dsp:txBody>
      <dsp:txXfrm>
        <a:off x="3225782" y="421167"/>
        <a:ext cx="1424303" cy="913366"/>
      </dsp:txXfrm>
    </dsp:sp>
    <dsp:sp modelId="{2B404560-19D9-439D-97D0-78FD0252C657}">
      <dsp:nvSpPr>
        <dsp:cNvPr id="0" name=""/>
        <dsp:cNvSpPr/>
      </dsp:nvSpPr>
      <dsp:spPr>
        <a:xfrm>
          <a:off x="4813619" y="759141"/>
          <a:ext cx="1523125" cy="1012188"/>
        </a:xfrm>
        <a:prstGeom prst="roundRect">
          <a:avLst/>
        </a:prstGeom>
        <a:solidFill>
          <a:schemeClr val="tx2"/>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sp3d extrusionH="28000" prstMaterial="matte"/>
        </a:bodyPr>
        <a:lstStyle/>
        <a:p>
          <a:pPr marL="0" lvl="0" indent="0" algn="ctr" defTabSz="844550">
            <a:lnSpc>
              <a:spcPct val="90000"/>
            </a:lnSpc>
            <a:spcBef>
              <a:spcPct val="0"/>
            </a:spcBef>
            <a:spcAft>
              <a:spcPct val="35000"/>
            </a:spcAft>
            <a:buNone/>
          </a:pPr>
          <a:r>
            <a:rPr lang="nl-NL" sz="1900" kern="1200" dirty="0"/>
            <a:t>Leerdoelen formuleren</a:t>
          </a:r>
        </a:p>
      </dsp:txBody>
      <dsp:txXfrm>
        <a:off x="4863030" y="808552"/>
        <a:ext cx="1424303" cy="913366"/>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61007-D337-4A97-AF82-811F77BE9512}" type="datetimeFigureOut">
              <a:rPr lang="nl-NL" smtClean="0"/>
              <a:t>4-3-2025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975E7-4466-4875-9780-79F85FC725BE}" type="slidenum">
              <a:rPr lang="nl-NL" smtClean="0"/>
              <a:t>‹nr.›</a:t>
            </a:fld>
            <a:endParaRPr lang="nl-NL"/>
          </a:p>
        </p:txBody>
      </p:sp>
    </p:spTree>
    <p:extLst>
      <p:ext uri="{BB962C8B-B14F-4D97-AF65-F5344CB8AC3E}">
        <p14:creationId xmlns:p14="http://schemas.microsoft.com/office/powerpoint/2010/main" val="1399890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arksoons.nl/4-niveaus-van-luistere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methist.nl/blog/luisteren-hoor-je-mij/"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anagementmodellensite.nl/bob-mode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nderwijsonline.han.nl/manage/content/lesson/zD83rzYy" TargetMode="External"/><Relationship Id="rId7" Type="http://schemas.openxmlformats.org/officeDocument/2006/relationships/hyperlink" Target="https://onderwijsonline.han.nl/manage/content/lessonfile/WNEdOjzq/eyJpdiI6IklFTHRwK29MOEkxUkN2dWdveEhhMlE9PSIsInZhbHVlIjoiUTlhRGhHSElwaTM0d05MMjR1Y0J6am5oOGE2ZDNja0kxSmZpRE9rSlI3bElvZlRsczN3ekhCUDBlM0JEXC9TSnciLCJtYWMiOiJhYzA4MTk3ODY4NDVjOGUxZjAyMjcxMDM0ZTg4YzFiZWYyMjdiOTRlZGZjM2U5ZGJjMWE2YjhjMTEyMWE0MjRkIn0="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onderwijsonline.han.nl/manage/content/lessonfile/WNEdOjzq/eyJpdiI6IktxeWNBQmQ3QVZod0cxdCtYd3h5WFE9PSIsInZhbHVlIjoiOTA5MjNnQVwvSW01c0hlbFFidlcweUlWc1Q0bnN0djR1Q0NVUnhxVzFTNjR1STRNenhcL0h1eVB2OUtOQ1wvTjQyNyIsIm1hYyI6IjZjMzI4ZTk5OWVhNDIxYTg1YWQyMjNiNjhjYjVlYWEwMTk0NGUzZDhkM2JjZmZiNzJmOGI4YTUxYTdlM2JlNGIifQ==" TargetMode="External"/><Relationship Id="rId5" Type="http://schemas.openxmlformats.org/officeDocument/2006/relationships/hyperlink" Target="https://onderwijsonline.han.nl/manage/content/lessonfile/WNEdOjzq/eyJpdiI6Im9ndFFETnR0NWx4b3ZhenhmalJZQVE9PSIsInZhbHVlIjoiZ0RGdXgxODd2YU5BaUdUbE1yaHNzZENFSjlIMFFTN0lGYnFDcWpzNEhHckFrZ3ZKWjRXaFhtSEJITHhvejBwZ2JBWDN4SmtKejN4NTdlWGtNUmR4aGc9PSIsIm1hYyI6ImJiNTA4MWMzMDM5OGVlY2IyNGRkMGQxM2RjMTg2NzZmZjk4ZTczOWM2NzdjNDMxOGJmZGExMDY4ZTUxNjg2ZGQifQ==" TargetMode="External"/><Relationship Id="rId4" Type="http://schemas.openxmlformats.org/officeDocument/2006/relationships/hyperlink" Target="https://onderwijsonline.han.nl/manage/content/lessonfile/WNEdOjzq/eyJpdiI6Ik9qNFEyWHM0cjdURnQxWGlsRkExa0E9PSIsInZhbHVlIjoieGZEbHp2UUtPWFpqaEZ3Wm9QV1JcL2xsVEgzc2N3ZEw5SHJFVmhmK2ZSNG4wY3FLTjNWK24rbEZJKzc3RFZaelEiLCJtYWMiOiJhNzZiZDIzYTk5MThiNzM5YzQ0ZDRkODc4YWJiZTVhMTRkODI0MGU3ZTMwMzMxNmZhMWY0ZGY1MWI4NjNjMTMyIn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carrieretijger.nl/functioneren/communiceren/mondeling/modelle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586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340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598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442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342900" lvl="0" indent="-342900">
              <a:lnSpc>
                <a:spcPct val="107000"/>
              </a:lnSpc>
              <a:spcAft>
                <a:spcPts val="800"/>
              </a:spcAft>
              <a:buFont typeface="+mj-lt"/>
              <a:buAutoNum type="alphaUcPeriod"/>
            </a:pPr>
            <a:r>
              <a:rPr lang="nl-NL" sz="1800" b="1" dirty="0">
                <a:effectLst/>
                <a:latin typeface="Arial" panose="020B0604020202020204" pitchFamily="34" charset="0"/>
                <a:ea typeface="Calibri" panose="020F0502020204030204" pitchFamily="34" charset="0"/>
                <a:cs typeface="Times New Roman" panose="02020603050405020304" pitchFamily="18" charset="0"/>
              </a:rPr>
              <a:t>Actief luisteren: LSD</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1800" dirty="0">
                <a:effectLst/>
                <a:latin typeface="Arial" panose="020B0604020202020204" pitchFamily="34" charset="0"/>
                <a:ea typeface="Calibri" panose="020F0502020204030204" pitchFamily="34" charset="0"/>
                <a:cs typeface="Times New Roman" panose="02020603050405020304" pitchFamily="18" charset="0"/>
              </a:rPr>
              <a:t>Luisteren is meer dan je mond houden en je oren open houden. Als je echt luistert, vergt dat een actieve houding. Daarom spreken we van ‘actief luisteren’ en ook wel van LSD: luisteren, samenvatten, doorvragen.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1800" dirty="0">
                <a:effectLst/>
                <a:latin typeface="Arial" panose="020B0604020202020204" pitchFamily="34" charset="0"/>
                <a:ea typeface="Calibri" panose="020F0502020204030204" pitchFamily="34" charset="0"/>
                <a:cs typeface="Times New Roman" panose="02020603050405020304" pitchFamily="18" charset="0"/>
              </a:rPr>
              <a:t>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nl-NL" sz="1800" dirty="0">
                <a:effectLst/>
                <a:latin typeface="Arial" panose="020B0604020202020204" pitchFamily="34" charset="0"/>
                <a:ea typeface="Calibri" panose="020F0502020204030204" pitchFamily="34" charset="0"/>
                <a:cs typeface="Times New Roman" panose="02020603050405020304" pitchFamily="18" charset="0"/>
              </a:rPr>
              <a:t>Luisteren (met je volledige aandacht bij de ander)</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nl-NL" sz="1800" dirty="0">
                <a:effectLst/>
                <a:latin typeface="Arial" panose="020B0604020202020204" pitchFamily="34" charset="0"/>
                <a:ea typeface="Calibri" panose="020F0502020204030204" pitchFamily="34" charset="0"/>
                <a:cs typeface="Times New Roman" panose="02020603050405020304" pitchFamily="18" charset="0"/>
              </a:rPr>
              <a:t>Samenvatten (hierdoor laat je zien dat je met je aandacht bij het verhaal van de ander bent en blijf je in contact met de ander)</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449580">
              <a:lnSpc>
                <a:spcPct val="107000"/>
              </a:lnSpc>
              <a:spcAft>
                <a:spcPts val="800"/>
              </a:spcAft>
            </a:pPr>
            <a:r>
              <a:rPr lang="nl-NL" sz="1800" dirty="0">
                <a:effectLst/>
                <a:latin typeface="Arial" panose="020B0604020202020204" pitchFamily="34" charset="0"/>
                <a:ea typeface="Calibri" panose="020F0502020204030204" pitchFamily="34" charset="0"/>
                <a:cs typeface="Times New Roman" panose="02020603050405020304" pitchFamily="18" charset="0"/>
              </a:rPr>
              <a:t>Doorvragen (je vraagt net zo lang door tot je de gewenste informatie boven tafel hebt gekregen)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1800" dirty="0">
                <a:effectLst/>
                <a:latin typeface="Arial" panose="020B0604020202020204" pitchFamily="34" charset="0"/>
                <a:ea typeface="Calibri" panose="020F0502020204030204" pitchFamily="34" charset="0"/>
                <a:cs typeface="Times New Roman" panose="02020603050405020304" pitchFamily="18" charset="0"/>
              </a:rPr>
              <a:t>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1800" dirty="0">
                <a:effectLst/>
                <a:latin typeface="Arial" panose="020B0604020202020204" pitchFamily="34" charset="0"/>
                <a:ea typeface="Calibri" panose="020F0502020204030204" pitchFamily="34" charset="0"/>
                <a:cs typeface="Times New Roman" panose="02020603050405020304" pitchFamily="18" charset="0"/>
              </a:rPr>
              <a:t>Om goed te kunnen luisteren moet je je dus actief opstellen. Je luistert, je vat samen wat de ander gezegd heeft en je vraagt door. Dat is best moeilijk. Vooral omdat je bij actief luisteren je eigen ‘ego’ opzij moet zetten, je wens om je eigen verhaal te gaan vertellen en dus het gesprek over te nemen. Als je </a:t>
            </a:r>
            <a:r>
              <a:rPr lang="nl-NL" sz="1800" dirty="0" err="1">
                <a:effectLst/>
                <a:latin typeface="Arial" panose="020B0604020202020204" pitchFamily="34" charset="0"/>
                <a:ea typeface="Calibri" panose="020F0502020204030204" pitchFamily="34" charset="0"/>
                <a:cs typeface="Times New Roman" panose="02020603050405020304" pitchFamily="18" charset="0"/>
              </a:rPr>
              <a:t>ècht</a:t>
            </a:r>
            <a:r>
              <a:rPr lang="nl-NL" sz="1800" dirty="0">
                <a:effectLst/>
                <a:latin typeface="Arial" panose="020B0604020202020204" pitchFamily="34" charset="0"/>
                <a:ea typeface="Calibri" panose="020F0502020204030204" pitchFamily="34" charset="0"/>
                <a:cs typeface="Times New Roman" panose="02020603050405020304" pitchFamily="18" charset="0"/>
              </a:rPr>
              <a:t> luistert ben je met je aandacht volledig bij de ander en kan je dus navertellen wat de ander gezegd heeft.</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nl-NL" sz="1800" dirty="0">
                <a:effectLst/>
                <a:latin typeface="Arial" panose="020B0604020202020204" pitchFamily="34" charset="0"/>
                <a:ea typeface="Calibri" panose="020F0502020204030204" pitchFamily="34" charset="0"/>
                <a:cs typeface="Times New Roman" panose="02020603050405020304" pitchFamily="18" charset="0"/>
              </a:rPr>
              <a:t>Om te ervaren wat actief luisteren inhoudt, de volgende oefening.</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879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Er zijn verschillende manieren in luisteren te onderscheiden. </a:t>
            </a:r>
          </a:p>
          <a:p>
            <a:r>
              <a:rPr lang="nl-NL" dirty="0"/>
              <a:t>Deze video gaat in op niveaus van luisteren. Van downloaden naar luisteren ‘in flow’. Op de volgende slide worden 4 manieren van luisteren uitgelegd. </a:t>
            </a:r>
          </a:p>
          <a:p>
            <a:r>
              <a:rPr lang="nl-NL" dirty="0"/>
              <a:t>Uitleg video:</a:t>
            </a:r>
          </a:p>
          <a:p>
            <a:r>
              <a:rPr lang="nl-NL" dirty="0"/>
              <a:t>De video is niet gemakkelijk voor de studenten. Nabespreken is daarom essentieel. Hierin focus op verschil tussen niveau 1 en 2 (en eventueel 3). Natuurlijk is het ook mogelijk om een andere video /andere theorie over luisteren te gebruiken. </a:t>
            </a:r>
          </a:p>
          <a:p>
            <a:r>
              <a:rPr lang="nl-NL" dirty="0"/>
              <a:t>Na de video en bespreking van met name het verschil tussen niveau 1 en 2 (en eventueel 3) de oefening op de volgende slide doen. Studenten ervaren dan dat zij op niveau 1 aan het luisteren zijn (downloaden). </a:t>
            </a:r>
          </a:p>
          <a:p>
            <a:r>
              <a:rPr lang="nl-NL" dirty="0"/>
              <a:t>De 4 niveaus van luisteren zijn (Uit: </a:t>
            </a:r>
            <a:r>
              <a:rPr lang="nl-NL" dirty="0">
                <a:hlinkClick r:id="rId3"/>
              </a:rPr>
              <a:t>4 niveaus van luisteren | </a:t>
            </a:r>
            <a:r>
              <a:rPr lang="nl-NL" dirty="0" err="1">
                <a:hlinkClick r:id="rId3"/>
              </a:rPr>
              <a:t>Veerkacht</a:t>
            </a:r>
            <a:r>
              <a:rPr lang="nl-NL" dirty="0">
                <a:hlinkClick r:id="rId3"/>
              </a:rPr>
              <a:t> </a:t>
            </a:r>
            <a:r>
              <a:rPr lang="nl-NL" dirty="0" err="1">
                <a:hlinkClick r:id="rId3"/>
              </a:rPr>
              <a:t>Lifecoach</a:t>
            </a:r>
            <a:r>
              <a:rPr lang="nl-NL" dirty="0">
                <a:hlinkClick r:id="rId3"/>
              </a:rPr>
              <a:t> Mark Soons Eindhoven</a:t>
            </a:r>
            <a:r>
              <a:rPr lang="nl-NL" dirty="0"/>
              <a:t>):</a:t>
            </a:r>
          </a:p>
          <a:p>
            <a:pPr algn="l"/>
            <a:r>
              <a:rPr lang="nl-NL" b="1" i="0" dirty="0">
                <a:solidFill>
                  <a:srgbClr val="4A4A4A"/>
                </a:solidFill>
                <a:effectLst/>
                <a:latin typeface="Lato" panose="020F0502020204030203" pitchFamily="34" charset="0"/>
              </a:rPr>
              <a:t>U </a:t>
            </a:r>
            <a:r>
              <a:rPr lang="nl-NL" b="1" i="0" dirty="0" err="1">
                <a:solidFill>
                  <a:srgbClr val="4A4A4A"/>
                </a:solidFill>
                <a:effectLst/>
                <a:latin typeface="Lato" panose="020F0502020204030203" pitchFamily="34" charset="0"/>
              </a:rPr>
              <a:t>theory</a:t>
            </a:r>
            <a:endParaRPr lang="nl-NL" b="1" i="0" dirty="0">
              <a:solidFill>
                <a:srgbClr val="4A4A4A"/>
              </a:solidFill>
              <a:effectLst/>
              <a:latin typeface="Lato" panose="020F0502020204030203" pitchFamily="34" charset="0"/>
            </a:endParaRPr>
          </a:p>
          <a:p>
            <a:pPr algn="l"/>
            <a:r>
              <a:rPr lang="nl-NL" b="0" i="0" dirty="0">
                <a:solidFill>
                  <a:srgbClr val="4A4A4A"/>
                </a:solidFill>
                <a:effectLst/>
                <a:latin typeface="Lato" panose="020F0502020204030203" pitchFamily="34" charset="0"/>
              </a:rPr>
              <a:t>Luisteren is een kunst. Otto Scharmer beschrijft in zijn boek, </a:t>
            </a:r>
            <a:r>
              <a:rPr lang="nl-NL" b="0" i="0" dirty="0" err="1">
                <a:solidFill>
                  <a:srgbClr val="4A4A4A"/>
                </a:solidFill>
                <a:effectLst/>
                <a:latin typeface="Lato" panose="020F0502020204030203" pitchFamily="34" charset="0"/>
              </a:rPr>
              <a:t>Theory</a:t>
            </a:r>
            <a:r>
              <a:rPr lang="nl-NL" b="0" i="0" dirty="0">
                <a:solidFill>
                  <a:srgbClr val="4A4A4A"/>
                </a:solidFill>
                <a:effectLst/>
                <a:latin typeface="Lato" panose="020F0502020204030203" pitchFamily="34" charset="0"/>
              </a:rPr>
              <a:t> U, vier verschillende niveaus van luisteren die essentieel zijn voor bewust en persoonlijk leiderschap. In deze podcast leg ik deze 4 niveaus van luisteren uitgebreid uit.</a:t>
            </a:r>
          </a:p>
          <a:p>
            <a:pPr algn="l"/>
            <a:r>
              <a:rPr lang="nl-NL" b="1" i="0" dirty="0">
                <a:solidFill>
                  <a:srgbClr val="4A4A4A"/>
                </a:solidFill>
                <a:effectLst/>
                <a:latin typeface="Lato" panose="020F0502020204030203" pitchFamily="34" charset="0"/>
              </a:rPr>
              <a:t>Niveau 1 Downloaden</a:t>
            </a:r>
          </a:p>
          <a:p>
            <a:pPr algn="l"/>
            <a:r>
              <a:rPr lang="nl-NL" b="0" i="0" dirty="0">
                <a:solidFill>
                  <a:srgbClr val="4A4A4A"/>
                </a:solidFill>
                <a:effectLst/>
                <a:latin typeface="Lato" panose="020F0502020204030203" pitchFamily="34" charset="0"/>
              </a:rPr>
              <a:t>Deze vorm van luisteren is horen wat je al kent en de rest negeren. Je zoekt dus eigenlijk alleen maar naar dingen die je al weet en kent en die passen bij jouw levensbeeld. Hiermee negeer je grote delen van het gesprek.</a:t>
            </a:r>
          </a:p>
          <a:p>
            <a:pPr algn="l"/>
            <a:r>
              <a:rPr lang="nl-NL" b="1" i="0" dirty="0">
                <a:solidFill>
                  <a:srgbClr val="4A4A4A"/>
                </a:solidFill>
                <a:effectLst/>
                <a:latin typeface="Lato" panose="020F0502020204030203" pitchFamily="34" charset="0"/>
              </a:rPr>
              <a:t>Niveau 2 Luisteren met een open geest</a:t>
            </a:r>
          </a:p>
          <a:p>
            <a:pPr algn="l"/>
            <a:r>
              <a:rPr lang="nl-NL" b="0" i="0" dirty="0">
                <a:solidFill>
                  <a:srgbClr val="4A4A4A"/>
                </a:solidFill>
                <a:effectLst/>
                <a:latin typeface="Lato" panose="020F0502020204030203" pitchFamily="34" charset="0"/>
              </a:rPr>
              <a:t>Het sleutelwoord op dit niveau is nieuwsgierigheid. Je luistert zonder oordeel. Je bent nieuwsgierig naar de context en de woorden van de ander. Je probeert echt te begrijpen wat er gezegd wordt.</a:t>
            </a:r>
          </a:p>
          <a:p>
            <a:pPr algn="l"/>
            <a:r>
              <a:rPr lang="nl-NL" b="1" i="0" dirty="0">
                <a:solidFill>
                  <a:srgbClr val="4A4A4A"/>
                </a:solidFill>
                <a:effectLst/>
                <a:latin typeface="Lato" panose="020F0502020204030203" pitchFamily="34" charset="0"/>
              </a:rPr>
              <a:t>Niveau 3 Luisteren met een open hart</a:t>
            </a:r>
          </a:p>
          <a:p>
            <a:pPr algn="l"/>
            <a:r>
              <a:rPr lang="nl-NL" b="0" i="0" dirty="0">
                <a:solidFill>
                  <a:srgbClr val="4A4A4A"/>
                </a:solidFill>
                <a:effectLst/>
                <a:latin typeface="Lato" panose="020F0502020204030203" pitchFamily="34" charset="0"/>
              </a:rPr>
              <a:t>Op dit niveau hoor je de ander met zijn of haar gevoelens en tegelijkertijd hoor je de gevoelens van jezelf. Je luistert met je hart. Inlevingsvermogen is het sleutelwoord op dit niveau. Je bent dus niet alleen bezig met woorden, maar ook met emoties en gevoelens.</a:t>
            </a:r>
          </a:p>
          <a:p>
            <a:pPr algn="l"/>
            <a:r>
              <a:rPr lang="nl-NL" b="1" i="0" dirty="0">
                <a:solidFill>
                  <a:srgbClr val="4A4A4A"/>
                </a:solidFill>
                <a:effectLst/>
                <a:latin typeface="Lato" panose="020F0502020204030203" pitchFamily="34" charset="0"/>
              </a:rPr>
              <a:t>Niveau 4 Luisteren in de “flow”.</a:t>
            </a:r>
          </a:p>
          <a:p>
            <a:pPr algn="l"/>
            <a:r>
              <a:rPr lang="nl-NL" b="0" i="0" dirty="0">
                <a:solidFill>
                  <a:srgbClr val="4A4A4A"/>
                </a:solidFill>
                <a:effectLst/>
                <a:latin typeface="Lato" panose="020F0502020204030203" pitchFamily="34" charset="0"/>
              </a:rPr>
              <a:t>Wanneer je op dit niveau kunt luisteren, dan ervaar je een nieuwe dimensie van interactie met anderen. Je hoort wat mensen zeggen, je begrijpt de emoties die jij en de ander hierbij ervaren en je staat open voor nieuwe </a:t>
            </a:r>
            <a:r>
              <a:rPr lang="nl-NL" b="0" i="0" dirty="0" err="1">
                <a:solidFill>
                  <a:srgbClr val="4A4A4A"/>
                </a:solidFill>
                <a:effectLst/>
                <a:latin typeface="Lato" panose="020F0502020204030203" pitchFamily="34" charset="0"/>
              </a:rPr>
              <a:t>ideeen</a:t>
            </a:r>
            <a:r>
              <a:rPr lang="nl-NL" b="0" i="0" dirty="0">
                <a:solidFill>
                  <a:srgbClr val="4A4A4A"/>
                </a:solidFill>
                <a:effectLst/>
                <a:latin typeface="Lato" panose="020F0502020204030203" pitchFamily="34" charset="0"/>
              </a:rPr>
              <a:t> en verbindingen. Hiervoor is stilte nodig en ook lef. Lef om controle en zekerheid los te laten en op een andere manier te luisteren. Niet altijd makkelijk, maar met dagelijks oefenen kom je er.</a:t>
            </a:r>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742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342900" lvl="0" indent="-342900">
              <a:lnSpc>
                <a:spcPct val="107000"/>
              </a:lnSpc>
              <a:buFont typeface="+mj-lt"/>
              <a:buAutoNum type="alphaUcPeriod"/>
            </a:pPr>
            <a:r>
              <a:rPr lang="nl-NL" sz="1800" b="1" dirty="0">
                <a:effectLst/>
                <a:latin typeface="Arial" panose="020B0604020202020204" pitchFamily="34" charset="0"/>
                <a:ea typeface="Calibri" panose="020F0502020204030204" pitchFamily="34" charset="0"/>
                <a:cs typeface="Times New Roman" panose="02020603050405020304" pitchFamily="18" charset="0"/>
              </a:rPr>
              <a:t>Vier manieren van luisteren</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pP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Er zijn vier manieren van luisteren. Iedere communicatiestijl heeft zijn eigen manier.  </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b="1"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Promotorstijl</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Iemand met promotorstijl barst regelmatig uit zijn voegen van alle ideeën die als koolzuurbubbels in zijn hoofd </a:t>
            </a:r>
            <a:r>
              <a:rPr lang="nl-NL" sz="1800" dirty="0" err="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op-poppen</a:t>
            </a: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Hij is heel beweeglijk en kijkt je vaak even kort aan en kijkt regelmatig om zich heen. Doordat hij door alles geïnspireerd en geprikkeld wordt heeft hij een vrij 'drukke' manier van luisteren. Dat zegt niets over de mate waarin hij luistert of over de oprechtheid van zijn luistervaardigheden.</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b="1"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Analyseerstijl</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Mensen met </a:t>
            </a:r>
            <a:r>
              <a:rPr lang="nl-NL" sz="1800" dirty="0" err="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analyserstijl</a:t>
            </a: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zijn van nature goede luisteraars. Ze nemen vaak fysieke afstand en hebben regelmatig een gesloten houding. En zeker als ze luisteren, zitten ze heel stil en kijken je onafgebroken aan. Dat kan voor iemand met een informele stijl wel eens ongemakkelijk aanvoelen. Wil je weten of hij je gehoord heeft? Let dan op kleine bevestigende knikjes die hij met zijn hoofd maakt.</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b="1" dirty="0" err="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Supporterstijl</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Mensen met </a:t>
            </a:r>
            <a:r>
              <a:rPr lang="nl-NL" sz="1800" dirty="0" err="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supporterstijl</a:t>
            </a: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zijn echt goede luisteraars. Zij gaan helemaal op in het verhaal van de ander en zien het vaak voor zich en voelen zelfs de emoties. Ze luisteren zo goed, dat je soms zelf vergeet om nog naar hen te luisteren. Dus let op dat je de supporter ook iets over hem zelf vraagt. </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b="1"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Controllerstijl</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Iemand met </a:t>
            </a:r>
            <a:r>
              <a:rPr lang="nl-NL" sz="1800" dirty="0" err="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controlerstijl</a:t>
            </a: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die geconcentreerd naar je luistert, heeft een gesloten houding en soms zelfs zijn ogen neergeslagen of gesloten. Alle uitdrukking verdwijnt van zijn gezicht en hij zit heel stil. Het oordeel van de buitenwereld is vaak: </a:t>
            </a:r>
            <a:r>
              <a:rPr lang="nl-NL" sz="1800" dirty="0" err="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chagerijnig</a:t>
            </a:r>
            <a: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Of ook: ongeïnteresseerd. En dat terwijl hij nou juist in opperste concentratie is. Hij luistert, hij is hoofd- en bijzaken aan het onderscheiden om het zo goed mogelijk te begrijpen en hij is soms in zijn hoofd al bezig met de voorbereiding van wat jij wenst of vraagt.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pPr>
            <a:r>
              <a:rPr lang="nl-NL" sz="1800" dirty="0">
                <a:effectLst/>
                <a:latin typeface="Arial" panose="020B0604020202020204" pitchFamily="34" charset="0"/>
                <a:ea typeface="Calibri" panose="020F0502020204030204" pitchFamily="34" charset="0"/>
                <a:cs typeface="Times New Roman" panose="02020603050405020304" pitchFamily="18" charset="0"/>
              </a:rPr>
              <a:t> </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07000"/>
              </a:lnSpc>
              <a:spcAft>
                <a:spcPts val="800"/>
              </a:spcAft>
            </a:pPr>
            <a:r>
              <a:rPr lang="nl-NL" sz="1800" kern="1800" dirty="0">
                <a:effectLst/>
                <a:latin typeface="Arial" panose="020B0604020202020204" pitchFamily="34" charset="0"/>
                <a:ea typeface="Times New Roman" panose="02020603050405020304" pitchFamily="18" charset="0"/>
                <a:cs typeface="Times New Roman" panose="02020603050405020304" pitchFamily="18" charset="0"/>
              </a:rPr>
              <a:t>Bron: </a:t>
            </a:r>
            <a:r>
              <a:rPr lang="nl-NL" sz="1800" u="sng" kern="1800" dirty="0">
                <a:solidFill>
                  <a:srgbClr val="0563C1"/>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https://amethist.nl/blog/luisteren-hoor-je-mij/</a:t>
            </a:r>
            <a:r>
              <a:rPr lang="nl-NL" sz="1800" kern="1800" dirty="0">
                <a:effectLst/>
                <a:latin typeface="Arial" panose="020B0604020202020204" pitchFamily="34" charset="0"/>
                <a:ea typeface="Times New Roman" panose="02020603050405020304" pitchFamily="18" charset="0"/>
                <a:cs typeface="Times New Roman" panose="02020603050405020304" pitchFamily="18" charset="0"/>
              </a:rPr>
              <a:t> geraadpleegd op 17 maart 2018</a:t>
            </a:r>
            <a:endParaRPr lang="nl-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773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962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301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502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r>
              <a:rPr lang="nl-NL" dirty="0"/>
              <a:t>Oefening:</a:t>
            </a:r>
          </a:p>
          <a:p>
            <a:pPr algn="l" fontAlgn="base"/>
            <a:r>
              <a:rPr lang="nl-NL" dirty="0"/>
              <a:t>Zet twee stoelen tegenover elkaar</a:t>
            </a:r>
          </a:p>
          <a:p>
            <a:pPr algn="l" fontAlgn="base"/>
            <a:r>
              <a:rPr lang="nl-NL" dirty="0"/>
              <a:t>2 studenten gaan in stoelen zitten (student 1 en 2)</a:t>
            </a:r>
          </a:p>
          <a:p>
            <a:pPr algn="l" fontAlgn="base"/>
            <a:r>
              <a:rPr lang="nl-NL" dirty="0"/>
              <a:t>1 student gaat achter de stoel van student 1 staan (student 3)</a:t>
            </a:r>
          </a:p>
          <a:p>
            <a:pPr algn="l" fontAlgn="base"/>
            <a:r>
              <a:rPr lang="nl-NL" dirty="0"/>
              <a:t>Student 1 verzint een vraag (probleem). Bijvoorbeeld, ik weet niet waar ik heen wil op vakantie</a:t>
            </a:r>
          </a:p>
          <a:p>
            <a:pPr algn="l" fontAlgn="base"/>
            <a:r>
              <a:rPr lang="nl-NL" dirty="0"/>
              <a:t>Student 2 stelt vragen om student 1 te helpen bij dit probleem.</a:t>
            </a:r>
          </a:p>
          <a:p>
            <a:pPr algn="l" fontAlgn="base"/>
            <a:r>
              <a:rPr lang="nl-NL" dirty="0"/>
              <a:t>De vragen zijn </a:t>
            </a:r>
            <a:r>
              <a:rPr lang="nl-NL" dirty="0" err="1"/>
              <a:t>Upchunken</a:t>
            </a:r>
            <a:r>
              <a:rPr lang="nl-NL" dirty="0"/>
              <a:t> – lateraal </a:t>
            </a:r>
            <a:r>
              <a:rPr lang="nl-NL" dirty="0" err="1"/>
              <a:t>chunken</a:t>
            </a:r>
            <a:r>
              <a:rPr lang="nl-NL" dirty="0"/>
              <a:t> of </a:t>
            </a:r>
            <a:r>
              <a:rPr lang="nl-NL" dirty="0" err="1"/>
              <a:t>downchunken</a:t>
            </a:r>
            <a:r>
              <a:rPr lang="nl-NL" dirty="0"/>
              <a:t>. </a:t>
            </a:r>
          </a:p>
          <a:p>
            <a:pPr algn="l" fontAlgn="base"/>
            <a:r>
              <a:rPr lang="nl-NL" dirty="0"/>
              <a:t>Student 3 geeft mijn zijn/haar duim aan wat voor soort vragen student 2 stelt</a:t>
            </a:r>
          </a:p>
          <a:p>
            <a:pPr algn="l" fontAlgn="base"/>
            <a:r>
              <a:rPr lang="nl-NL" dirty="0"/>
              <a:t>Na de oefening vragen om feedback – reflectie</a:t>
            </a:r>
          </a:p>
          <a:p>
            <a:pPr algn="l" fontAlgn="base"/>
            <a:r>
              <a:rPr lang="nl-NL" dirty="0"/>
              <a:t>Wat was het verschil in soort vragen voor de vragensteller en degene met het probleem. </a:t>
            </a:r>
          </a:p>
          <a:p>
            <a:pPr algn="l" fontAlgn="base"/>
            <a:endParaRPr lang="nl-NL" dirty="0"/>
          </a:p>
          <a:p>
            <a:pPr algn="l" fontAlgn="base"/>
            <a:r>
              <a:rPr lang="nl-NL" dirty="0"/>
              <a:t>De rest van de klas observeert. Wat zagen zij? Merken zij op?</a:t>
            </a:r>
          </a:p>
          <a:p>
            <a:pPr algn="l" fontAlgn="base"/>
            <a:endParaRPr lang="nl-NL" dirty="0"/>
          </a:p>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440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728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597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454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064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005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0008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957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Tot slot nog een keer het BOB model. Deze is al behandeld in basic skills. De hiervoor behandelde gesprekstechnieken zijn essentieel voor het slagen van dit model. </a:t>
            </a:r>
          </a:p>
          <a:p>
            <a:pPr algn="l" fontAlgn="base"/>
            <a:endParaRPr lang="nl-NL" b="0" i="0" dirty="0">
              <a:solidFill>
                <a:srgbClr val="333333"/>
              </a:solidFill>
              <a:effectLst/>
              <a:latin typeface="Roboto" panose="02000000000000000000" pitchFamily="2" charset="0"/>
            </a:endParaRPr>
          </a:p>
          <a:p>
            <a:pPr algn="l" fontAlgn="base"/>
            <a:r>
              <a:rPr lang="nl-NL" b="0" i="0" dirty="0">
                <a:solidFill>
                  <a:srgbClr val="333333"/>
                </a:solidFill>
                <a:effectLst/>
                <a:latin typeface="Roboto" panose="02000000000000000000" pitchFamily="2" charset="0"/>
              </a:rPr>
              <a:t>Het BOB-model helpt om effectief door het proces heen te gaan van probleem of uitdaging naar besluit of oplossing. In overleggen lopen we het risico dat we al snel ergens iets van vinden zonder dat we voldoende tijd hebben besteed aan eerst eens goed kijken wat er aan de hand is en daar goed over na te denken. We zien ook dat de fases van beeldvorming, oordeelsvorming en besluitvorming door elkaar heen lopen.</a:t>
            </a:r>
          </a:p>
          <a:p>
            <a:pPr algn="l" fontAlgn="base"/>
            <a:r>
              <a:rPr lang="nl-NL" b="0" i="0" dirty="0">
                <a:solidFill>
                  <a:srgbClr val="333333"/>
                </a:solidFill>
                <a:effectLst/>
                <a:latin typeface="Roboto" panose="02000000000000000000" pitchFamily="2" charset="0"/>
              </a:rPr>
              <a:t>Bij iedere fase kijken we naar de vragen die bij de fase horen, de vergadermethodiek en het gewenste resultaat.</a:t>
            </a:r>
          </a:p>
          <a:p>
            <a:pPr algn="l" fontAlgn="base"/>
            <a:r>
              <a:rPr lang="nl-NL" b="0" i="0" dirty="0">
                <a:solidFill>
                  <a:srgbClr val="333333"/>
                </a:solidFill>
                <a:effectLst/>
                <a:latin typeface="Roboto" panose="02000000000000000000" pitchFamily="2" charset="0"/>
              </a:rPr>
              <a:t>Bron: </a:t>
            </a:r>
            <a:r>
              <a:rPr lang="nl-NL" dirty="0">
                <a:hlinkClick r:id="rId3"/>
              </a:rPr>
              <a:t>BOB-model – Managementmodellensite</a:t>
            </a:r>
            <a:r>
              <a:rPr lang="nl-NL" b="0" i="0" dirty="0">
                <a:solidFill>
                  <a:srgbClr val="333333"/>
                </a:solidFill>
                <a:effectLst/>
                <a:latin typeface="Roboto" panose="02000000000000000000" pitchFamily="2" charset="0"/>
              </a:rPr>
              <a:t> geraadpleegd 30-11-2022.</a:t>
            </a:r>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924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014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028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94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effectLst/>
              </a:rPr>
              <a:t>OO: Wat zet je in je portfolio?</a:t>
            </a:r>
          </a:p>
          <a:p>
            <a:r>
              <a:rPr lang="nl-NL" b="1" dirty="0">
                <a:effectLst/>
              </a:rPr>
              <a:t>Opbouw portfolio</a:t>
            </a:r>
            <a:endParaRPr lang="nl-NL" dirty="0"/>
          </a:p>
          <a:p>
            <a:r>
              <a:rPr lang="nl-NL" dirty="0">
                <a:effectLst/>
              </a:rPr>
              <a:t>In principe ben je vrij in de manier waarop je je leeruitkomst overtuigend aantoont aan je lezerspubliek. Hieronder staan de onderdelen die je portfolio moet bevatten. Kijk eerst naar de </a:t>
            </a:r>
            <a:r>
              <a:rPr lang="nl-NL" b="1" dirty="0">
                <a:effectLst/>
                <a:hlinkClick r:id="rId3"/>
              </a:rPr>
              <a:t>beoordelingscriteria</a:t>
            </a:r>
            <a:r>
              <a:rPr lang="nl-NL" dirty="0">
                <a:effectLst/>
              </a:rPr>
              <a:t> waarop deze leeruitkomst wordt getoetst.  </a:t>
            </a:r>
            <a:endParaRPr lang="nl-NL" dirty="0"/>
          </a:p>
          <a:p>
            <a:br>
              <a:rPr lang="nl-NL" dirty="0"/>
            </a:br>
            <a:r>
              <a:rPr lang="nl-NL" b="1" dirty="0">
                <a:effectLst/>
              </a:rPr>
              <a:t>Gesprekken</a:t>
            </a:r>
            <a:endParaRPr lang="nl-NL" dirty="0"/>
          </a:p>
          <a:p>
            <a:r>
              <a:rPr lang="nl-NL" dirty="0">
                <a:effectLst/>
              </a:rPr>
              <a:t>Voer twee gesprekken die </a:t>
            </a:r>
            <a:r>
              <a:rPr lang="nl-NL" b="1" dirty="0">
                <a:effectLst/>
              </a:rPr>
              <a:t>jij</a:t>
            </a:r>
            <a:r>
              <a:rPr lang="nl-NL" dirty="0">
                <a:effectLst/>
              </a:rPr>
              <a:t> hebt voorbereid en waarin jij de regie hebt: een tweegesprek en een groepsgesprek. Denk hierbij aan gesprek met een client, leidinggevende, leverancier of collega en aan een vergadering. Zorg dat je in ieder geval op een gesprek feedback krijgt zodat je bewijzen kunt laten zien.</a:t>
            </a:r>
            <a:br>
              <a:rPr lang="nl-NL" dirty="0">
                <a:effectLst/>
              </a:rPr>
            </a:br>
            <a:br>
              <a:rPr lang="nl-NL" dirty="0">
                <a:effectLst/>
              </a:rPr>
            </a:br>
            <a:r>
              <a:rPr lang="nl-NL" u="sng" dirty="0">
                <a:effectLst/>
              </a:rPr>
              <a:t>Voorbereiding</a:t>
            </a:r>
            <a:br>
              <a:rPr lang="nl-NL" dirty="0">
                <a:effectLst/>
              </a:rPr>
            </a:br>
            <a:r>
              <a:rPr lang="nl-NL" dirty="0">
                <a:effectLst/>
              </a:rPr>
              <a:t>Zorg voor een planmatige voorbereiding van je gesprek met behulp van het </a:t>
            </a:r>
            <a:r>
              <a:rPr lang="nl-NL" dirty="0">
                <a:effectLst/>
                <a:hlinkClick r:id="rId4"/>
              </a:rPr>
              <a:t>DROP model</a:t>
            </a:r>
            <a:r>
              <a:rPr lang="nl-NL" dirty="0">
                <a:effectLst/>
              </a:rPr>
              <a:t>. Voer een stakeholdersanalyse uit van de betrokken partijen, waarbij je zelf ook één van de partijen bent en besteed aandacht aan de verschillende achtergronden en belangen van de partijen. Geef in je voorbereiding ook aan </a:t>
            </a:r>
            <a:r>
              <a:rPr lang="nl-NL" b="1" dirty="0">
                <a:effectLst/>
                <a:highlight>
                  <a:srgbClr val="FFFF00"/>
                </a:highlight>
              </a:rPr>
              <a:t>hoe je deze analyse hebt ingezet om doelgericht te handelen</a:t>
            </a:r>
            <a:r>
              <a:rPr lang="nl-NL" dirty="0">
                <a:effectLst/>
                <a:highlight>
                  <a:srgbClr val="FFFF00"/>
                </a:highlight>
              </a:rPr>
              <a:t>. </a:t>
            </a:r>
            <a:endParaRPr lang="nl-NL" dirty="0">
              <a:highlight>
                <a:srgbClr val="FFFF00"/>
              </a:highlight>
            </a:endParaRPr>
          </a:p>
          <a:p>
            <a:r>
              <a:rPr lang="nl-NL" dirty="0">
                <a:effectLst/>
              </a:rPr>
              <a:t>Bepaal in hooflijnen de structuur van het gesprek, en gebruik hiervoor de theorie. In het groepsgesprek bepaal jij de agenda en wie de formele rollen als voorzitter, notulist e.d. op zich nemen. Plan ook de bewijslast. Vraag een aantal deelnemers om jou te observeren en feedback te geven op je gespreksvaardigheden. Hierbij kun je gebruik maken van het </a:t>
            </a:r>
            <a:r>
              <a:rPr lang="nl-NL" b="1" dirty="0">
                <a:effectLst/>
                <a:hlinkClick r:id="rId5"/>
              </a:rPr>
              <a:t>Observatieformulier Gesprekstechnieken</a:t>
            </a:r>
            <a:endParaRPr lang="nl-NL" dirty="0"/>
          </a:p>
          <a:p>
            <a:r>
              <a:rPr lang="nl-NL" u="sng" dirty="0">
                <a:effectLst/>
              </a:rPr>
              <a:t>Bewijslast</a:t>
            </a:r>
            <a:br>
              <a:rPr lang="nl-NL" dirty="0">
                <a:effectLst/>
              </a:rPr>
            </a:br>
            <a:r>
              <a:rPr lang="nl-NL" dirty="0">
                <a:effectLst/>
              </a:rPr>
              <a:t>Indien je toestemming hebt van de ander(en), neem het gesprek dan op om uit te kunnen werken. dat is overtuigend bewijsmateriaal en levert je veel inzicht op. Ga na hoe het gesprek verliep, luister het terug en werk je bevindingen uit door vergelijking met de theorie. Let hierbij op onderstaande punten. Geef aan waaruit blijkt dat jij vaardig bent in de mondelinge communicatie. </a:t>
            </a:r>
            <a:endParaRPr lang="nl-NL" dirty="0"/>
          </a:p>
          <a:p>
            <a:pPr>
              <a:buFont typeface="Arial" panose="020B0604020202020204" pitchFamily="34" charset="0"/>
              <a:buChar char="•"/>
            </a:pPr>
            <a:r>
              <a:rPr lang="nl-NL" dirty="0">
                <a:effectLst/>
              </a:rPr>
              <a:t>Hoe verliep de structuur?</a:t>
            </a:r>
            <a:endParaRPr lang="nl-NL" dirty="0"/>
          </a:p>
          <a:p>
            <a:pPr marL="742950" lvl="1" indent="-285750">
              <a:buFont typeface="Arial" panose="020B0604020202020204" pitchFamily="34" charset="0"/>
              <a:buChar char="•"/>
            </a:pPr>
            <a:r>
              <a:rPr lang="nl-NL" dirty="0">
                <a:effectLst/>
              </a:rPr>
              <a:t>was die overeenkomstig met je geplande structuur? </a:t>
            </a:r>
            <a:endParaRPr lang="nl-NL" dirty="0"/>
          </a:p>
          <a:p>
            <a:pPr marL="742950" lvl="1" indent="-285750">
              <a:buFont typeface="Arial" panose="020B0604020202020204" pitchFamily="34" charset="0"/>
              <a:buChar char="•"/>
            </a:pPr>
            <a:r>
              <a:rPr lang="nl-NL" dirty="0">
                <a:effectLst/>
              </a:rPr>
              <a:t>Was de structuur efficiënt en functioneel?</a:t>
            </a:r>
            <a:endParaRPr lang="nl-NL" dirty="0"/>
          </a:p>
          <a:p>
            <a:pPr marL="742950" lvl="1" indent="-285750">
              <a:buFont typeface="Arial" panose="020B0604020202020204" pitchFamily="34" charset="0"/>
              <a:buChar char="•"/>
            </a:pPr>
            <a:r>
              <a:rPr lang="nl-NL" dirty="0">
                <a:effectLst/>
              </a:rPr>
              <a:t>Wat deed jij om de structuur vast te houden? </a:t>
            </a:r>
            <a:endParaRPr lang="nl-NL" dirty="0"/>
          </a:p>
          <a:p>
            <a:pPr>
              <a:buFont typeface="Arial" panose="020B0604020202020204" pitchFamily="34" charset="0"/>
              <a:buChar char="•"/>
            </a:pPr>
            <a:r>
              <a:rPr lang="nl-NL" dirty="0">
                <a:effectLst/>
              </a:rPr>
              <a:t>Welke interventies heb je in het gesprek gepleegd?</a:t>
            </a:r>
            <a:endParaRPr lang="nl-NL" dirty="0"/>
          </a:p>
          <a:p>
            <a:pPr marL="742950" lvl="1" indent="-285750">
              <a:buFont typeface="Arial" panose="020B0604020202020204" pitchFamily="34" charset="0"/>
              <a:buChar char="•"/>
            </a:pPr>
            <a:r>
              <a:rPr lang="nl-NL" dirty="0">
                <a:effectLst/>
              </a:rPr>
              <a:t>Met welk doel? </a:t>
            </a:r>
            <a:endParaRPr lang="nl-NL" dirty="0"/>
          </a:p>
          <a:p>
            <a:pPr marL="742950" lvl="1" indent="-285750">
              <a:buFont typeface="Arial" panose="020B0604020202020204" pitchFamily="34" charset="0"/>
              <a:buChar char="•"/>
            </a:pPr>
            <a:r>
              <a:rPr lang="nl-NL" dirty="0">
                <a:effectLst/>
              </a:rPr>
              <a:t>Heeft dit gewerkt? </a:t>
            </a:r>
            <a:endParaRPr lang="nl-NL" dirty="0"/>
          </a:p>
          <a:p>
            <a:pPr>
              <a:buFont typeface="Arial" panose="020B0604020202020204" pitchFamily="34" charset="0"/>
              <a:buChar char="•"/>
            </a:pPr>
            <a:r>
              <a:rPr lang="nl-NL" dirty="0">
                <a:effectLst/>
              </a:rPr>
              <a:t>Welke argumenten werden door jouw en je opponent gegeven? </a:t>
            </a:r>
            <a:endParaRPr lang="nl-NL" dirty="0"/>
          </a:p>
          <a:p>
            <a:pPr>
              <a:buFont typeface="Arial" panose="020B0604020202020204" pitchFamily="34" charset="0"/>
              <a:buChar char="•"/>
            </a:pPr>
            <a:r>
              <a:rPr lang="nl-NL" dirty="0">
                <a:effectLst/>
              </a:rPr>
              <a:t>Herken je de feedback die is gegeven?. </a:t>
            </a:r>
            <a:endParaRPr lang="nl-NL" dirty="0"/>
          </a:p>
          <a:p>
            <a:r>
              <a:rPr lang="nl-NL" u="sng" dirty="0">
                <a:effectLst/>
              </a:rPr>
              <a:t>Reflectie op (de voorbereiding van) je gesprekken</a:t>
            </a:r>
            <a:br>
              <a:rPr lang="nl-NL" dirty="0"/>
            </a:br>
            <a:r>
              <a:rPr lang="nl-NL" dirty="0"/>
              <a:t>Reflecteer op basis van je eigen beoordeling, de feedback die je hebt gekregen en het resultaat op je communicatieve vaardigheden. Je kunt hierbij gebruik maken van de </a:t>
            </a:r>
            <a:r>
              <a:rPr lang="nl-NL" b="1" dirty="0">
                <a:hlinkClick r:id="rId6"/>
              </a:rPr>
              <a:t>STARR-methode</a:t>
            </a:r>
            <a:r>
              <a:rPr lang="nl-NL" b="1" dirty="0"/>
              <a:t>. </a:t>
            </a:r>
            <a:r>
              <a:rPr lang="nl-NL" dirty="0"/>
              <a:t>  </a:t>
            </a:r>
            <a:br>
              <a:rPr lang="nl-NL" dirty="0"/>
            </a:br>
            <a:r>
              <a:rPr lang="nl-NL" dirty="0"/>
              <a:t>Op basis van je reflecties benoemd je twee leerdoelen, met de manier waarop je dit gaat aanpakken. Wat wil je kunnen in presenteren of gesprekken en hoe ga je hieraan werken? Maak je leerdoelen </a:t>
            </a:r>
            <a:r>
              <a:rPr lang="nl-NL" b="1" dirty="0">
                <a:hlinkClick r:id="rId7"/>
              </a:rPr>
              <a:t>SMART</a:t>
            </a:r>
            <a:r>
              <a:rPr lang="nl-NL" b="1" dirty="0"/>
              <a:t>. </a:t>
            </a:r>
            <a:endParaRPr lang="nl-NL" dirty="0"/>
          </a:p>
          <a:p>
            <a:br>
              <a:rPr lang="nl-NL" dirty="0"/>
            </a:br>
            <a:endParaRPr lang="nl-NL" dirty="0"/>
          </a:p>
          <a:p>
            <a:br>
              <a:rPr lang="nl-NL" dirty="0"/>
            </a:br>
            <a:endParaRPr lang="nl-NL" dirty="0"/>
          </a:p>
          <a:p>
            <a:br>
              <a:rPr lang="nl-NL" dirty="0"/>
            </a:br>
            <a:endParaRPr lang="nl-NL" dirty="0"/>
          </a:p>
          <a:p>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673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668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506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2101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Evalueren: Heb je jouw doelstellingen bereikt? hoe is het gegaan? Zijn je doelen bereikt? Je beoordeelt de resultaten van je acties (wat is er veranderd t.o.v. de beginsituatie?)</a:t>
            </a:r>
          </a:p>
          <a:p>
            <a:r>
              <a:rPr lang="nl-NL" dirty="0"/>
              <a:t>Reflecteren: Je leert over jouw specifieke eigen manier van handelen. Hoe heb je gehandeld? Hoe voelde je, je? Welke keuzes heb je gemaakt en waarom? Welke vaardigheden of kerncompetenties heb je ingezet? Hoe voelde dat? Wat was jouw gedrag? Wat waren/zijn je drijfveren? Wat zegt dit over jou?</a:t>
            </a:r>
          </a:p>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387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Evalueren: Heb je jouw doelstellingen bereikt? hoe is het gegaan? Zijn je doelen bereikt? Je beoordeelt de resultaten van je acties (wat is er veranderd t.o.v. de beginsituatie?)</a:t>
            </a:r>
          </a:p>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649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nl-NL" dirty="0"/>
              <a:t>Reflecteren: Je leert over jouw specifieke eigen manier van handelen. Hoe heb je gehandeld? Hoe voelde je, je? Welke keuzes heb je gemaakt en waarom? Welke vaardigheden of kerncompetenties heb je ingezet? Hoe voelde dat? Wat was jouw gedrag? Wat waren/zijn je drijfveren? Wat zegt dit over jou?</a:t>
            </a:r>
          </a:p>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40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1" i="0" dirty="0">
                <a:solidFill>
                  <a:srgbClr val="232D3D"/>
                </a:solidFill>
                <a:effectLst/>
                <a:latin typeface="Co Headline Light"/>
              </a:rPr>
              <a:t>STARR-methode in schema</a:t>
            </a:r>
          </a:p>
          <a:p>
            <a:pPr algn="l"/>
            <a:r>
              <a:rPr lang="nl-NL" b="0" i="0" dirty="0">
                <a:solidFill>
                  <a:srgbClr val="232D3D"/>
                </a:solidFill>
                <a:effectLst/>
                <a:latin typeface="Co Text Light"/>
              </a:rPr>
              <a:t>De methodiek van STARR kun je in een schema plaatsen. Het komt neer op het volgende:  </a:t>
            </a:r>
          </a:p>
          <a:p>
            <a:pPr algn="l"/>
            <a:r>
              <a:rPr lang="nl-NL" b="1" i="0" dirty="0">
                <a:solidFill>
                  <a:srgbClr val="232D3D"/>
                </a:solidFill>
                <a:effectLst/>
                <a:latin typeface="Co Text Light"/>
              </a:rPr>
              <a:t>1. Situatie</a:t>
            </a:r>
            <a:endParaRPr lang="nl-NL" b="0" i="0" dirty="0">
              <a:solidFill>
                <a:srgbClr val="232D3D"/>
              </a:solidFill>
              <a:effectLst/>
              <a:latin typeface="Co Text Light"/>
            </a:endParaRPr>
          </a:p>
          <a:p>
            <a:pPr algn="l">
              <a:buFont typeface="Arial" panose="020B0604020202020204" pitchFamily="34" charset="0"/>
              <a:buChar char="•"/>
            </a:pPr>
            <a:r>
              <a:rPr lang="nl-NL" b="0" i="0" dirty="0">
                <a:solidFill>
                  <a:srgbClr val="232D3D"/>
                </a:solidFill>
                <a:effectLst/>
                <a:latin typeface="Co Text Light"/>
              </a:rPr>
              <a:t>Wat was de situatie?</a:t>
            </a:r>
          </a:p>
          <a:p>
            <a:pPr algn="l">
              <a:buFont typeface="Arial" panose="020B0604020202020204" pitchFamily="34" charset="0"/>
              <a:buChar char="•"/>
            </a:pPr>
            <a:r>
              <a:rPr lang="nl-NL" b="0" i="0" dirty="0">
                <a:solidFill>
                  <a:srgbClr val="232D3D"/>
                </a:solidFill>
                <a:effectLst/>
                <a:latin typeface="Co Text Light"/>
              </a:rPr>
              <a:t>Wat gebeurde er?</a:t>
            </a:r>
          </a:p>
          <a:p>
            <a:pPr algn="l">
              <a:buFont typeface="Arial" panose="020B0604020202020204" pitchFamily="34" charset="0"/>
              <a:buChar char="•"/>
            </a:pPr>
            <a:r>
              <a:rPr lang="nl-NL" b="0" i="0" dirty="0">
                <a:solidFill>
                  <a:srgbClr val="232D3D"/>
                </a:solidFill>
                <a:effectLst/>
                <a:latin typeface="Co Text Light"/>
              </a:rPr>
              <a:t>Wie waren erbij betrokken?</a:t>
            </a:r>
          </a:p>
          <a:p>
            <a:pPr algn="l">
              <a:buFont typeface="Arial" panose="020B0604020202020204" pitchFamily="34" charset="0"/>
              <a:buChar char="•"/>
            </a:pPr>
            <a:r>
              <a:rPr lang="nl-NL" b="0" i="0" dirty="0">
                <a:solidFill>
                  <a:srgbClr val="232D3D"/>
                </a:solidFill>
                <a:effectLst/>
                <a:latin typeface="Co Text Light"/>
              </a:rPr>
              <a:t>Waar speelde de situatie zich af?</a:t>
            </a:r>
          </a:p>
          <a:p>
            <a:pPr algn="l">
              <a:buFont typeface="Arial" panose="020B0604020202020204" pitchFamily="34" charset="0"/>
              <a:buChar char="•"/>
            </a:pPr>
            <a:r>
              <a:rPr lang="nl-NL" b="0" i="0" dirty="0">
                <a:solidFill>
                  <a:srgbClr val="232D3D"/>
                </a:solidFill>
                <a:effectLst/>
                <a:latin typeface="Co Text Light"/>
              </a:rPr>
              <a:t>Wanneer speelde deze situatie?</a:t>
            </a:r>
          </a:p>
          <a:p>
            <a:pPr algn="l"/>
            <a:r>
              <a:rPr lang="nl-NL" b="1" i="0" dirty="0">
                <a:solidFill>
                  <a:srgbClr val="232D3D"/>
                </a:solidFill>
                <a:effectLst/>
                <a:latin typeface="Co Text Light"/>
              </a:rPr>
              <a:t>2. Taak</a:t>
            </a:r>
            <a:endParaRPr lang="nl-NL" b="0" i="0" dirty="0">
              <a:solidFill>
                <a:srgbClr val="232D3D"/>
              </a:solidFill>
              <a:effectLst/>
              <a:latin typeface="Co Text Light"/>
            </a:endParaRPr>
          </a:p>
          <a:p>
            <a:pPr algn="l">
              <a:buFont typeface="Arial" panose="020B0604020202020204" pitchFamily="34" charset="0"/>
              <a:buChar char="•"/>
            </a:pPr>
            <a:r>
              <a:rPr lang="nl-NL" b="0" i="0" dirty="0">
                <a:solidFill>
                  <a:srgbClr val="232D3D"/>
                </a:solidFill>
                <a:effectLst/>
                <a:latin typeface="Co Text Light"/>
              </a:rPr>
              <a:t>Wat was je taak?</a:t>
            </a:r>
          </a:p>
          <a:p>
            <a:pPr algn="l">
              <a:buFont typeface="Arial" panose="020B0604020202020204" pitchFamily="34" charset="0"/>
              <a:buChar char="•"/>
            </a:pPr>
            <a:r>
              <a:rPr lang="nl-NL" b="0" i="0" dirty="0">
                <a:solidFill>
                  <a:srgbClr val="232D3D"/>
                </a:solidFill>
                <a:effectLst/>
                <a:latin typeface="Co Text Light"/>
              </a:rPr>
              <a:t>Wat verwachtte je van jezelf in die situatie?</a:t>
            </a:r>
          </a:p>
          <a:p>
            <a:pPr algn="l">
              <a:buFont typeface="Arial" panose="020B0604020202020204" pitchFamily="34" charset="0"/>
              <a:buChar char="•"/>
            </a:pPr>
            <a:r>
              <a:rPr lang="nl-NL" b="0" i="0" dirty="0">
                <a:solidFill>
                  <a:srgbClr val="232D3D"/>
                </a:solidFill>
                <a:effectLst/>
                <a:latin typeface="Co Text Light"/>
              </a:rPr>
              <a:t>Wat was je rol?</a:t>
            </a:r>
          </a:p>
          <a:p>
            <a:pPr algn="l">
              <a:buFont typeface="Arial" panose="020B0604020202020204" pitchFamily="34" charset="0"/>
              <a:buChar char="•"/>
            </a:pPr>
            <a:r>
              <a:rPr lang="nl-NL" b="0" i="0" dirty="0">
                <a:solidFill>
                  <a:srgbClr val="232D3D"/>
                </a:solidFill>
                <a:effectLst/>
                <a:latin typeface="Co Text Light"/>
              </a:rPr>
              <a:t>Wat werd er van je verwacht?</a:t>
            </a:r>
          </a:p>
          <a:p>
            <a:pPr algn="l"/>
            <a:r>
              <a:rPr lang="nl-NL" b="1" i="0" dirty="0">
                <a:solidFill>
                  <a:srgbClr val="232D3D"/>
                </a:solidFill>
                <a:effectLst/>
                <a:latin typeface="Co Text Light"/>
              </a:rPr>
              <a:t>3. Actie</a:t>
            </a:r>
            <a:endParaRPr lang="nl-NL" b="0" i="0" dirty="0">
              <a:solidFill>
                <a:srgbClr val="232D3D"/>
              </a:solidFill>
              <a:effectLst/>
              <a:latin typeface="Co Text Light"/>
            </a:endParaRPr>
          </a:p>
          <a:p>
            <a:pPr algn="l">
              <a:buFont typeface="Arial" panose="020B0604020202020204" pitchFamily="34" charset="0"/>
              <a:buChar char="•"/>
            </a:pPr>
            <a:r>
              <a:rPr lang="nl-NL" b="0" i="0" dirty="0">
                <a:solidFill>
                  <a:srgbClr val="232D3D"/>
                </a:solidFill>
                <a:effectLst/>
                <a:latin typeface="Co Text Light"/>
              </a:rPr>
              <a:t>Wat heb je precies gezegd en/of gedaan?</a:t>
            </a:r>
          </a:p>
          <a:p>
            <a:pPr algn="l">
              <a:buFont typeface="Arial" panose="020B0604020202020204" pitchFamily="34" charset="0"/>
              <a:buChar char="•"/>
            </a:pPr>
            <a:r>
              <a:rPr lang="nl-NL" b="0" i="0" dirty="0">
                <a:solidFill>
                  <a:srgbClr val="232D3D"/>
                </a:solidFill>
                <a:effectLst/>
                <a:latin typeface="Co Text Light"/>
              </a:rPr>
              <a:t>Hoe was je aanpak?</a:t>
            </a:r>
          </a:p>
          <a:p>
            <a:pPr algn="l">
              <a:buFont typeface="Arial" panose="020B0604020202020204" pitchFamily="34" charset="0"/>
              <a:buChar char="•"/>
            </a:pPr>
            <a:r>
              <a:rPr lang="nl-NL" b="0" i="0" dirty="0">
                <a:solidFill>
                  <a:srgbClr val="232D3D"/>
                </a:solidFill>
                <a:effectLst/>
                <a:latin typeface="Co Text Light"/>
              </a:rPr>
              <a:t>Hoe reageerde de ander op jou?</a:t>
            </a:r>
          </a:p>
          <a:p>
            <a:pPr algn="l">
              <a:buFont typeface="Arial" panose="020B0604020202020204" pitchFamily="34" charset="0"/>
              <a:buChar char="•"/>
            </a:pPr>
            <a:r>
              <a:rPr lang="nl-NL" b="0" i="0" dirty="0">
                <a:solidFill>
                  <a:srgbClr val="232D3D"/>
                </a:solidFill>
                <a:effectLst/>
                <a:latin typeface="Co Text Light"/>
              </a:rPr>
              <a:t>Wat heb je vervolgens gezegd en/of gedaan?</a:t>
            </a:r>
          </a:p>
          <a:p>
            <a:pPr algn="l">
              <a:buFont typeface="Arial" panose="020B0604020202020204" pitchFamily="34" charset="0"/>
              <a:buChar char="•"/>
            </a:pPr>
            <a:r>
              <a:rPr lang="nl-NL" b="0" i="0" dirty="0">
                <a:solidFill>
                  <a:srgbClr val="232D3D"/>
                </a:solidFill>
                <a:effectLst/>
                <a:latin typeface="Co Text Light"/>
              </a:rPr>
              <a:t>En toen?</a:t>
            </a:r>
          </a:p>
          <a:p>
            <a:pPr algn="l"/>
            <a:r>
              <a:rPr lang="nl-NL" b="1" i="0" dirty="0">
                <a:solidFill>
                  <a:srgbClr val="232D3D"/>
                </a:solidFill>
                <a:effectLst/>
                <a:latin typeface="Co Text Light"/>
              </a:rPr>
              <a:t>4. Resultaat</a:t>
            </a:r>
            <a:endParaRPr lang="nl-NL" b="0" i="0" dirty="0">
              <a:solidFill>
                <a:srgbClr val="232D3D"/>
              </a:solidFill>
              <a:effectLst/>
              <a:latin typeface="Co Text Light"/>
            </a:endParaRPr>
          </a:p>
          <a:p>
            <a:pPr algn="l">
              <a:buFont typeface="Arial" panose="020B0604020202020204" pitchFamily="34" charset="0"/>
              <a:buChar char="•"/>
            </a:pPr>
            <a:r>
              <a:rPr lang="nl-NL" b="0" i="0" dirty="0">
                <a:solidFill>
                  <a:srgbClr val="232D3D"/>
                </a:solidFill>
                <a:effectLst/>
                <a:latin typeface="Co Text Light"/>
              </a:rPr>
              <a:t>Wat kwam eruit?</a:t>
            </a:r>
          </a:p>
          <a:p>
            <a:pPr algn="l">
              <a:buFont typeface="Arial" panose="020B0604020202020204" pitchFamily="34" charset="0"/>
              <a:buChar char="•"/>
            </a:pPr>
            <a:r>
              <a:rPr lang="nl-NL" b="0" i="0" dirty="0">
                <a:solidFill>
                  <a:srgbClr val="232D3D"/>
                </a:solidFill>
                <a:effectLst/>
                <a:latin typeface="Co Text Light"/>
              </a:rPr>
              <a:t>Hoe is het afgelopen?</a:t>
            </a:r>
          </a:p>
          <a:p>
            <a:pPr algn="l">
              <a:buFont typeface="Arial" panose="020B0604020202020204" pitchFamily="34" charset="0"/>
              <a:buChar char="•"/>
            </a:pPr>
            <a:r>
              <a:rPr lang="nl-NL" b="0" i="0" dirty="0">
                <a:solidFill>
                  <a:srgbClr val="232D3D"/>
                </a:solidFill>
                <a:effectLst/>
                <a:latin typeface="Co Text Light"/>
              </a:rPr>
              <a:t>Wat was het resultaat van je handelen?</a:t>
            </a:r>
          </a:p>
          <a:p>
            <a:pPr algn="l">
              <a:buFont typeface="Arial" panose="020B0604020202020204" pitchFamily="34" charset="0"/>
              <a:buChar char="•"/>
            </a:pPr>
            <a:r>
              <a:rPr lang="nl-NL" b="0" i="0" dirty="0">
                <a:solidFill>
                  <a:srgbClr val="232D3D"/>
                </a:solidFill>
                <a:effectLst/>
                <a:latin typeface="Co Text Light"/>
              </a:rPr>
              <a:t>Hoe reageerde de ander?</a:t>
            </a:r>
          </a:p>
          <a:p>
            <a:pPr algn="l"/>
            <a:r>
              <a:rPr lang="nl-NL" b="1" i="0" dirty="0">
                <a:solidFill>
                  <a:srgbClr val="232D3D"/>
                </a:solidFill>
                <a:effectLst/>
                <a:latin typeface="Co Text Light"/>
              </a:rPr>
              <a:t>5. Reflectie</a:t>
            </a:r>
            <a:endParaRPr lang="nl-NL" b="0" i="0" dirty="0">
              <a:solidFill>
                <a:srgbClr val="232D3D"/>
              </a:solidFill>
              <a:effectLst/>
              <a:latin typeface="Co Text Light"/>
            </a:endParaRPr>
          </a:p>
          <a:p>
            <a:pPr algn="l">
              <a:buFont typeface="Arial" panose="020B0604020202020204" pitchFamily="34" charset="0"/>
              <a:buChar char="•"/>
            </a:pPr>
            <a:r>
              <a:rPr lang="nl-NL" b="0" i="0" dirty="0">
                <a:solidFill>
                  <a:srgbClr val="232D3D"/>
                </a:solidFill>
                <a:effectLst/>
                <a:latin typeface="Co Text Light"/>
              </a:rPr>
              <a:t>Hoe vond je dat je het deed?</a:t>
            </a:r>
          </a:p>
          <a:p>
            <a:pPr algn="l">
              <a:buFont typeface="Arial" panose="020B0604020202020204" pitchFamily="34" charset="0"/>
              <a:buChar char="•"/>
            </a:pPr>
            <a:r>
              <a:rPr lang="nl-NL" b="0" i="0" dirty="0">
                <a:solidFill>
                  <a:srgbClr val="232D3D"/>
                </a:solidFill>
                <a:effectLst/>
                <a:latin typeface="Co Text Light"/>
              </a:rPr>
              <a:t>Was je tevreden met het resultaat?</a:t>
            </a:r>
          </a:p>
          <a:p>
            <a:pPr algn="l">
              <a:buFont typeface="Arial" panose="020B0604020202020204" pitchFamily="34" charset="0"/>
              <a:buChar char="•"/>
            </a:pPr>
            <a:r>
              <a:rPr lang="nl-NL" b="0" i="0" dirty="0">
                <a:solidFill>
                  <a:srgbClr val="232D3D"/>
                </a:solidFill>
                <a:effectLst/>
                <a:latin typeface="Co Text Light"/>
              </a:rPr>
              <a:t>Wat zou je een volgende keer anders doen?</a:t>
            </a:r>
          </a:p>
          <a:p>
            <a:pPr algn="l">
              <a:buFont typeface="Arial" panose="020B0604020202020204" pitchFamily="34" charset="0"/>
              <a:buChar char="•"/>
            </a:pPr>
            <a:r>
              <a:rPr lang="nl-NL" b="0" i="0" dirty="0">
                <a:solidFill>
                  <a:srgbClr val="232D3D"/>
                </a:solidFill>
                <a:effectLst/>
                <a:latin typeface="Co Text Light"/>
              </a:rPr>
              <a:t>Wat heb je daarvoor nodig?</a:t>
            </a:r>
          </a:p>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957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604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337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743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68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r>
              <a:rPr lang="nl-NL" u="none" dirty="0">
                <a:solidFill>
                  <a:schemeClr val="tx1"/>
                </a:solidFill>
                <a:hlinkClick r:id="rId3">
                  <a:extLst>
                    <a:ext uri="{A12FA001-AC4F-418D-AE19-62706E023703}">
                      <ahyp:hlinkClr xmlns:ahyp="http://schemas.microsoft.com/office/drawing/2018/hyperlinkcolor" val="tx"/>
                    </a:ext>
                  </a:extLst>
                </a:hlinkClick>
              </a:rPr>
              <a:t>Zie voorbeelden op:</a:t>
            </a:r>
          </a:p>
          <a:p>
            <a:pPr algn="l" fontAlgn="base"/>
            <a:r>
              <a:rPr lang="nl-NL" dirty="0">
                <a:solidFill>
                  <a:srgbClr val="0563C1"/>
                </a:solidFill>
                <a:hlinkClick r:id="rId3">
                  <a:extLst>
                    <a:ext uri="{A12FA001-AC4F-418D-AE19-62706E023703}">
                      <ahyp:hlinkClr xmlns:ahyp="http://schemas.microsoft.com/office/drawing/2018/hyperlinkcolor" val="tx"/>
                    </a:ext>
                  </a:extLst>
                </a:hlinkClick>
              </a:rPr>
              <a:t>Gespreksmodellen | Carrièretijger (carrieretijger.nl)</a:t>
            </a:r>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86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08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fontAlgn="base"/>
            <a:endParaRPr lang="nl-NL" dirty="0"/>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B975E7-4466-4875-9780-79F85FC725B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518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9" name="Tijdelijke aanduiding voor tekst 28">
            <a:extLst>
              <a:ext uri="{FF2B5EF4-FFF2-40B4-BE49-F238E27FC236}">
                <a16:creationId xmlns:a16="http://schemas.microsoft.com/office/drawing/2014/main" id="{FDED8E11-341A-45D2-85B1-F7C4DB53232E}"/>
              </a:ext>
            </a:extLst>
          </p:cNvPr>
          <p:cNvSpPr>
            <a:spLocks noGrp="1"/>
          </p:cNvSpPr>
          <p:nvPr>
            <p:ph type="body" sz="quarter" idx="11" hasCustomPrompt="1"/>
          </p:nvPr>
        </p:nvSpPr>
        <p:spPr>
          <a:xfrm>
            <a:off x="893235" y="5095875"/>
            <a:ext cx="8397864" cy="1009650"/>
          </a:xfrm>
        </p:spPr>
        <p:txBody>
          <a:bodyPr>
            <a:normAutofit/>
          </a:bodyPr>
          <a:lstStyle>
            <a:lvl1pPr marL="0" indent="0">
              <a:buNone/>
              <a:defRPr lang="en-GB" sz="2475" b="0" i="0" u="none" strike="noStrike" cap="all" spc="0" baseline="0" dirty="0">
                <a:ln>
                  <a:noFill/>
                </a:ln>
                <a:solidFill>
                  <a:srgbClr val="000000"/>
                </a:solidFill>
                <a:uFillTx/>
                <a:latin typeface="Avenir Next Condensed Medium" panose="020B0606020202020204" pitchFamily="34" charset="0"/>
                <a:ea typeface="Avenir Next Condensed Medium" panose="020B0606020202020204" pitchFamily="34" charset="0"/>
                <a:cs typeface="Avenir Next Condensed Medium" panose="020B0606020202020204" pitchFamily="34" charset="0"/>
                <a:sym typeface="Avenir Next Condensed Medium"/>
              </a:defRPr>
            </a:lvl1pPr>
          </a:lstStyle>
          <a:p>
            <a:pPr lvl="0"/>
            <a:r>
              <a:rPr lang="nl-NL" dirty="0"/>
              <a:t>VOORBEELD VAN EEN ONDERTITEL</a:t>
            </a:r>
            <a:endParaRPr lang="en-GB" dirty="0"/>
          </a:p>
        </p:txBody>
      </p:sp>
      <p:sp>
        <p:nvSpPr>
          <p:cNvPr id="34" name="Tijdelijke aanduiding voor tekst 33">
            <a:extLst>
              <a:ext uri="{FF2B5EF4-FFF2-40B4-BE49-F238E27FC236}">
                <a16:creationId xmlns:a16="http://schemas.microsoft.com/office/drawing/2014/main" id="{D9C3A310-643B-4139-9F62-77D06674713C}"/>
              </a:ext>
            </a:extLst>
          </p:cNvPr>
          <p:cNvSpPr>
            <a:spLocks noGrp="1"/>
          </p:cNvSpPr>
          <p:nvPr>
            <p:ph type="body" sz="quarter" idx="12" hasCustomPrompt="1"/>
          </p:nvPr>
        </p:nvSpPr>
        <p:spPr>
          <a:xfrm>
            <a:off x="893233" y="1196300"/>
            <a:ext cx="10458803" cy="588915"/>
          </a:xfrm>
        </p:spPr>
        <p:txBody>
          <a:bodyPr anchor="b">
            <a:noAutofit/>
          </a:bodyPr>
          <a:lstStyle>
            <a:lvl1pPr marL="0" indent="0">
              <a:buNone/>
              <a:defRPr lang="nl-NL" sz="1846" b="0" kern="1200" cap="all" baseline="0" dirty="0" smtClean="0">
                <a:solidFill>
                  <a:schemeClr val="tx2"/>
                </a:solidFill>
                <a:latin typeface="Avenir Next Condensed Medium" panose="020B0606020202020204" pitchFamily="34" charset="0"/>
                <a:ea typeface="Avenir Next Condensed Medium" panose="020B0606020202020204" pitchFamily="34" charset="0"/>
                <a:cs typeface="Avenir Next Condensed Medium" panose="020B0606020202020204" pitchFamily="34" charset="0"/>
                <a:sym typeface="Avenir Next Condensed Demi Bold"/>
              </a:defRPr>
            </a:lvl1pPr>
          </a:lstStyle>
          <a:p>
            <a:pPr lvl="0"/>
            <a:r>
              <a:rPr lang="nl-NL" dirty="0"/>
              <a:t>NAAM OPLEIDING/ACADEMIE</a:t>
            </a:r>
          </a:p>
        </p:txBody>
      </p:sp>
      <p:sp>
        <p:nvSpPr>
          <p:cNvPr id="3" name="Tijdelijke aanduiding voor tekst 2">
            <a:extLst>
              <a:ext uri="{FF2B5EF4-FFF2-40B4-BE49-F238E27FC236}">
                <a16:creationId xmlns:a16="http://schemas.microsoft.com/office/drawing/2014/main" id="{D3983EC9-36B1-B744-A87D-1AA0BEB38BFB}"/>
              </a:ext>
            </a:extLst>
          </p:cNvPr>
          <p:cNvSpPr>
            <a:spLocks noGrp="1"/>
          </p:cNvSpPr>
          <p:nvPr>
            <p:ph type="body" sz="quarter" idx="13" hasCustomPrompt="1"/>
          </p:nvPr>
        </p:nvSpPr>
        <p:spPr>
          <a:xfrm>
            <a:off x="893234" y="2214000"/>
            <a:ext cx="10452100" cy="2808000"/>
          </a:xfrm>
        </p:spPr>
        <p:txBody>
          <a:bodyPr>
            <a:normAutofit/>
          </a:bodyPr>
          <a:lstStyle>
            <a:lvl1pPr marL="0" indent="0">
              <a:lnSpc>
                <a:spcPct val="80000"/>
              </a:lnSpc>
              <a:buNone/>
              <a:defRPr sz="6750" b="1" cap="all" baseline="0">
                <a:latin typeface="Avenir Next Condensed Medium" panose="020B0606020202020204" pitchFamily="34" charset="0"/>
              </a:defRPr>
            </a:lvl1pPr>
          </a:lstStyle>
          <a:p>
            <a:r>
              <a:rPr lang="nl-NL" dirty="0"/>
              <a:t>Titel van de presentatie</a:t>
            </a:r>
          </a:p>
        </p:txBody>
      </p:sp>
      <p:sp>
        <p:nvSpPr>
          <p:cNvPr id="7" name="Rechthoek 6">
            <a:extLst>
              <a:ext uri="{FF2B5EF4-FFF2-40B4-BE49-F238E27FC236}">
                <a16:creationId xmlns:a16="http://schemas.microsoft.com/office/drawing/2014/main" id="{401D1CB6-6B35-4216-835D-4B6D7DC10AA2}"/>
              </a:ext>
            </a:extLst>
          </p:cNvPr>
          <p:cNvSpPr/>
          <p:nvPr userDrawn="1"/>
        </p:nvSpPr>
        <p:spPr>
          <a:xfrm>
            <a:off x="9227489" y="5111778"/>
            <a:ext cx="2119048" cy="17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8570D387-A9DA-4389-8749-9601C83AD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90589" y="5111779"/>
            <a:ext cx="2387821" cy="1836000"/>
          </a:xfrm>
          <a:prstGeom prst="rect">
            <a:avLst/>
          </a:prstGeom>
        </p:spPr>
      </p:pic>
    </p:spTree>
    <p:extLst>
      <p:ext uri="{BB962C8B-B14F-4D97-AF65-F5344CB8AC3E}">
        <p14:creationId xmlns:p14="http://schemas.microsoft.com/office/powerpoint/2010/main" val="358500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Tekst_">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13B7015-BB4D-A84E-84E4-520C33B85DF3}"/>
              </a:ext>
            </a:extLst>
          </p:cNvPr>
          <p:cNvSpPr>
            <a:spLocks noGrp="1"/>
          </p:cNvSpPr>
          <p:nvPr>
            <p:ph type="title" hasCustomPrompt="1"/>
          </p:nvPr>
        </p:nvSpPr>
        <p:spPr/>
        <p:txBody>
          <a:bodyPr anchor="b">
            <a:normAutofit/>
          </a:bodyPr>
          <a:lstStyle>
            <a:lvl1pPr>
              <a:defRPr sz="3200">
                <a:solidFill>
                  <a:schemeClr val="tx2"/>
                </a:solidFill>
              </a:defRPr>
            </a:lvl1pPr>
          </a:lstStyle>
          <a:p>
            <a:r>
              <a:rPr lang="nl-NL" dirty="0"/>
              <a:t>ONDERWERP / titel</a:t>
            </a:r>
          </a:p>
        </p:txBody>
      </p:sp>
      <p:sp>
        <p:nvSpPr>
          <p:cNvPr id="6" name="Tijdelijke aanduiding voor tekst 2"/>
          <p:cNvSpPr>
            <a:spLocks noGrp="1"/>
          </p:cNvSpPr>
          <p:nvPr>
            <p:ph type="body" sz="quarter" idx="11"/>
          </p:nvPr>
        </p:nvSpPr>
        <p:spPr>
          <a:xfrm>
            <a:off x="838200" y="1925638"/>
            <a:ext cx="10515600" cy="4248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dianummer 1">
            <a:extLst>
              <a:ext uri="{FF2B5EF4-FFF2-40B4-BE49-F238E27FC236}">
                <a16:creationId xmlns:a16="http://schemas.microsoft.com/office/drawing/2014/main" id="{1B98C57B-182B-4B1A-8517-6B7CDA9A9E1B}"/>
              </a:ext>
            </a:extLst>
          </p:cNvPr>
          <p:cNvSpPr>
            <a:spLocks noGrp="1"/>
          </p:cNvSpPr>
          <p:nvPr>
            <p:ph type="sldNum" sz="quarter" idx="12"/>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263155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24158585-8C9B-2444-8413-2968F1CB97F5}"/>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dirty="0"/>
              <a:t>ONDERWERP / titel</a:t>
            </a:r>
          </a:p>
        </p:txBody>
      </p:sp>
      <p:sp>
        <p:nvSpPr>
          <p:cNvPr id="7" name="Tijdelijke aanduiding voor tekst 2"/>
          <p:cNvSpPr>
            <a:spLocks noGrp="1"/>
          </p:cNvSpPr>
          <p:nvPr>
            <p:ph type="body" sz="quarter" idx="11"/>
          </p:nvPr>
        </p:nvSpPr>
        <p:spPr>
          <a:xfrm>
            <a:off x="838200" y="1925638"/>
            <a:ext cx="5257800" cy="4248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jdelijke aanduiding voor dianummer 1">
            <a:extLst>
              <a:ext uri="{FF2B5EF4-FFF2-40B4-BE49-F238E27FC236}">
                <a16:creationId xmlns:a16="http://schemas.microsoft.com/office/drawing/2014/main" id="{1D7D2143-8A99-4F87-AD10-03EFEAABE85B}"/>
              </a:ext>
            </a:extLst>
          </p:cNvPr>
          <p:cNvSpPr>
            <a:spLocks noGrp="1"/>
          </p:cNvSpPr>
          <p:nvPr>
            <p:ph type="sldNum" sz="quarter" idx="12"/>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467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Tekst en Afbeelding">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260C8E6A-14DF-4CBC-B795-FDA284EC4712}"/>
              </a:ext>
            </a:extLst>
          </p:cNvPr>
          <p:cNvSpPr>
            <a:spLocks noGrp="1"/>
          </p:cNvSpPr>
          <p:nvPr>
            <p:ph type="pic" sz="quarter" idx="11"/>
          </p:nvPr>
        </p:nvSpPr>
        <p:spPr>
          <a:xfrm>
            <a:off x="6553203" y="1917701"/>
            <a:ext cx="4800600" cy="4248000"/>
          </a:xfrm>
        </p:spPr>
        <p:txBody>
          <a:bodyPr>
            <a:normAutofit/>
          </a:bodyPr>
          <a:lstStyle>
            <a:lvl1pPr marL="0" indent="0">
              <a:buNone/>
              <a:defRPr sz="1275">
                <a:latin typeface="Arial" panose="020B0604020202020204" pitchFamily="34" charset="0"/>
                <a:cs typeface="Arial" panose="020B0604020202020204" pitchFamily="34" charset="0"/>
              </a:defRPr>
            </a:lvl1pPr>
          </a:lstStyle>
          <a:p>
            <a:r>
              <a:rPr lang="nl-NL"/>
              <a:t>Klik op het pictogram als u een afbeelding wilt toevoegen</a:t>
            </a:r>
            <a:endParaRPr lang="en-GB" dirty="0"/>
          </a:p>
        </p:txBody>
      </p:sp>
      <p:sp>
        <p:nvSpPr>
          <p:cNvPr id="7" name="Titel 6">
            <a:extLst>
              <a:ext uri="{FF2B5EF4-FFF2-40B4-BE49-F238E27FC236}">
                <a16:creationId xmlns:a16="http://schemas.microsoft.com/office/drawing/2014/main" id="{70688633-6D41-064D-B005-BBA9338D0D94}"/>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dirty="0"/>
              <a:t>ONDERWERP / titel</a:t>
            </a:r>
          </a:p>
        </p:txBody>
      </p:sp>
      <p:sp>
        <p:nvSpPr>
          <p:cNvPr id="8" name="Tijdelijke aanduiding voor tekst 2"/>
          <p:cNvSpPr>
            <a:spLocks noGrp="1"/>
          </p:cNvSpPr>
          <p:nvPr>
            <p:ph type="body" sz="quarter" idx="12"/>
          </p:nvPr>
        </p:nvSpPr>
        <p:spPr>
          <a:xfrm>
            <a:off x="838200" y="1926000"/>
            <a:ext cx="5257800" cy="4248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jdelijke aanduiding voor dianummer 1">
            <a:extLst>
              <a:ext uri="{FF2B5EF4-FFF2-40B4-BE49-F238E27FC236}">
                <a16:creationId xmlns:a16="http://schemas.microsoft.com/office/drawing/2014/main" id="{02897271-9D30-452B-AAF1-F0E2E5634182}"/>
              </a:ext>
            </a:extLst>
          </p:cNvPr>
          <p:cNvSpPr>
            <a:spLocks noGrp="1"/>
          </p:cNvSpPr>
          <p:nvPr>
            <p:ph type="sldNum" sz="quarter" idx="13"/>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335136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bbele Titel en Tekst">
    <p:spTree>
      <p:nvGrpSpPr>
        <p:cNvPr id="1" name=""/>
        <p:cNvGrpSpPr/>
        <p:nvPr/>
      </p:nvGrpSpPr>
      <p:grpSpPr>
        <a:xfrm>
          <a:off x="0" y="0"/>
          <a:ext cx="0" cy="0"/>
          <a:chOff x="0" y="0"/>
          <a:chExt cx="0" cy="0"/>
        </a:xfrm>
      </p:grpSpPr>
      <p:sp>
        <p:nvSpPr>
          <p:cNvPr id="9" name="Tijdelijke aanduiding voor tekst 4">
            <a:extLst>
              <a:ext uri="{FF2B5EF4-FFF2-40B4-BE49-F238E27FC236}">
                <a16:creationId xmlns:a16="http://schemas.microsoft.com/office/drawing/2014/main" id="{4B8653B3-70AE-4E3E-9A4D-3EAF4B4F4A9E}"/>
              </a:ext>
            </a:extLst>
          </p:cNvPr>
          <p:cNvSpPr>
            <a:spLocks noGrp="1"/>
          </p:cNvSpPr>
          <p:nvPr>
            <p:ph type="body" sz="quarter" idx="15" hasCustomPrompt="1"/>
          </p:nvPr>
        </p:nvSpPr>
        <p:spPr>
          <a:xfrm>
            <a:off x="6553200" y="1778435"/>
            <a:ext cx="4800600" cy="413103"/>
          </a:xfrm>
        </p:spPr>
        <p:txBody>
          <a:bodyPr anchor="ctr">
            <a:noAutofit/>
          </a:bodyPr>
          <a:lstStyle>
            <a:lvl1pPr marL="0" indent="0">
              <a:buNone/>
              <a:defRPr sz="2000" b="1" baseline="0"/>
            </a:lvl1pPr>
          </a:lstStyle>
          <a:p>
            <a:pPr lvl="0"/>
            <a:r>
              <a:rPr lang="nl-NL" dirty="0"/>
              <a:t>Klik voor </a:t>
            </a:r>
            <a:r>
              <a:rPr lang="nl-NL" dirty="0" err="1"/>
              <a:t>subkop</a:t>
            </a:r>
            <a:endParaRPr lang="en-GB" dirty="0"/>
          </a:p>
        </p:txBody>
      </p:sp>
      <p:sp>
        <p:nvSpPr>
          <p:cNvPr id="10" name="Tijdelijke aanduiding voor tekst 4">
            <a:extLst>
              <a:ext uri="{FF2B5EF4-FFF2-40B4-BE49-F238E27FC236}">
                <a16:creationId xmlns:a16="http://schemas.microsoft.com/office/drawing/2014/main" id="{60C7571E-BBB1-4DDF-9329-A0C028CAE8FB}"/>
              </a:ext>
            </a:extLst>
          </p:cNvPr>
          <p:cNvSpPr>
            <a:spLocks noGrp="1"/>
          </p:cNvSpPr>
          <p:nvPr>
            <p:ph type="body" sz="quarter" idx="16" hasCustomPrompt="1"/>
          </p:nvPr>
        </p:nvSpPr>
        <p:spPr>
          <a:xfrm>
            <a:off x="838200" y="1778435"/>
            <a:ext cx="4800600" cy="413103"/>
          </a:xfrm>
        </p:spPr>
        <p:txBody>
          <a:bodyPr anchor="ctr">
            <a:noAutofit/>
          </a:bodyPr>
          <a:lstStyle>
            <a:lvl1pPr marL="0" indent="0">
              <a:buNone/>
              <a:defRPr sz="2000" b="1"/>
            </a:lvl1pPr>
          </a:lstStyle>
          <a:p>
            <a:pPr lvl="0"/>
            <a:r>
              <a:rPr lang="nl-NL" dirty="0"/>
              <a:t>Klik voor </a:t>
            </a:r>
            <a:r>
              <a:rPr lang="nl-NL" dirty="0" err="1"/>
              <a:t>subkop</a:t>
            </a:r>
            <a:endParaRPr lang="en-GB" dirty="0"/>
          </a:p>
        </p:txBody>
      </p:sp>
      <p:sp>
        <p:nvSpPr>
          <p:cNvPr id="8" name="Titel 6">
            <a:extLst>
              <a:ext uri="{FF2B5EF4-FFF2-40B4-BE49-F238E27FC236}">
                <a16:creationId xmlns:a16="http://schemas.microsoft.com/office/drawing/2014/main" id="{AB6897B6-1B30-8840-AEF5-653E3015C372}"/>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dirty="0"/>
              <a:t>ONDERWERP / titel</a:t>
            </a:r>
          </a:p>
        </p:txBody>
      </p:sp>
      <p:sp>
        <p:nvSpPr>
          <p:cNvPr id="3" name="Tijdelijke aanduiding voor tekst 2"/>
          <p:cNvSpPr>
            <a:spLocks noGrp="1"/>
          </p:cNvSpPr>
          <p:nvPr>
            <p:ph type="body" sz="quarter" idx="18"/>
          </p:nvPr>
        </p:nvSpPr>
        <p:spPr>
          <a:xfrm>
            <a:off x="838200" y="2286000"/>
            <a:ext cx="4800600" cy="39052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2" name="Tijdelijke aanduiding voor tekst 4"/>
          <p:cNvSpPr>
            <a:spLocks noGrp="1"/>
          </p:cNvSpPr>
          <p:nvPr>
            <p:ph type="body" sz="quarter" idx="19"/>
          </p:nvPr>
        </p:nvSpPr>
        <p:spPr>
          <a:xfrm>
            <a:off x="6553200" y="2286000"/>
            <a:ext cx="4800600" cy="390525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jdelijke aanduiding voor dianummer 1">
            <a:extLst>
              <a:ext uri="{FF2B5EF4-FFF2-40B4-BE49-F238E27FC236}">
                <a16:creationId xmlns:a16="http://schemas.microsoft.com/office/drawing/2014/main" id="{25BC47CD-32CA-4434-A931-60298C186A0B}"/>
              </a:ext>
            </a:extLst>
          </p:cNvPr>
          <p:cNvSpPr>
            <a:spLocks noGrp="1"/>
          </p:cNvSpPr>
          <p:nvPr>
            <p:ph type="sldNum" sz="quarter" idx="20"/>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28130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13" name="Rechthoek">
            <a:extLst>
              <a:ext uri="{FF2B5EF4-FFF2-40B4-BE49-F238E27FC236}">
                <a16:creationId xmlns:a16="http://schemas.microsoft.com/office/drawing/2014/main" id="{2F35E840-7D0C-489A-B88C-9B5B6A358F43}"/>
              </a:ext>
            </a:extLst>
          </p:cNvPr>
          <p:cNvSpPr/>
          <p:nvPr/>
        </p:nvSpPr>
        <p:spPr>
          <a:xfrm>
            <a:off x="3149600" y="733425"/>
            <a:ext cx="5892800" cy="5391150"/>
          </a:xfrm>
          <a:prstGeom prst="rect">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20" name="Tijdelijke aanduiding voor tekst 19">
            <a:extLst>
              <a:ext uri="{FF2B5EF4-FFF2-40B4-BE49-F238E27FC236}">
                <a16:creationId xmlns:a16="http://schemas.microsoft.com/office/drawing/2014/main" id="{7E150451-5081-475D-A7BF-2CE6F5C377F5}"/>
              </a:ext>
            </a:extLst>
          </p:cNvPr>
          <p:cNvSpPr>
            <a:spLocks noGrp="1"/>
          </p:cNvSpPr>
          <p:nvPr>
            <p:ph type="body" sz="quarter" idx="11" hasCustomPrompt="1"/>
          </p:nvPr>
        </p:nvSpPr>
        <p:spPr>
          <a:xfrm>
            <a:off x="3640216" y="5429602"/>
            <a:ext cx="4910667" cy="493713"/>
          </a:xfrm>
        </p:spPr>
        <p:txBody>
          <a:bodyPr anchor="b"/>
          <a:lstStyle>
            <a:lvl1pPr marL="0" indent="0">
              <a:spcBef>
                <a:spcPts val="0"/>
              </a:spcBef>
              <a:buNone/>
              <a:defRPr sz="1800" cap="all" baseline="0">
                <a:solidFill>
                  <a:schemeClr val="bg1"/>
                </a:solidFill>
              </a:defRPr>
            </a:lvl1pPr>
          </a:lstStyle>
          <a:p>
            <a:pPr lvl="0"/>
            <a:r>
              <a:rPr lang="nl-NL" dirty="0"/>
              <a:t>NAAM</a:t>
            </a:r>
            <a:endParaRPr lang="en-GB" dirty="0"/>
          </a:p>
        </p:txBody>
      </p:sp>
      <p:sp>
        <p:nvSpPr>
          <p:cNvPr id="3" name="Tijdelijke aanduiding voor tekst 2">
            <a:extLst>
              <a:ext uri="{FF2B5EF4-FFF2-40B4-BE49-F238E27FC236}">
                <a16:creationId xmlns:a16="http://schemas.microsoft.com/office/drawing/2014/main" id="{B0DA6865-FA7E-094E-A575-DAADE998A20B}"/>
              </a:ext>
            </a:extLst>
          </p:cNvPr>
          <p:cNvSpPr>
            <a:spLocks noGrp="1"/>
          </p:cNvSpPr>
          <p:nvPr>
            <p:ph type="body" sz="quarter" idx="12" hasCustomPrompt="1"/>
          </p:nvPr>
        </p:nvSpPr>
        <p:spPr>
          <a:xfrm>
            <a:off x="3640216" y="1628775"/>
            <a:ext cx="4910667" cy="3600450"/>
          </a:xfrm>
        </p:spPr>
        <p:txBody>
          <a:bodyPr>
            <a:normAutofit/>
          </a:bodyPr>
          <a:lstStyle>
            <a:lvl1pPr marL="0" indent="0">
              <a:spcBef>
                <a:spcPts val="0"/>
              </a:spcBef>
              <a:buNone/>
              <a:defRPr sz="2800" cap="all" baseline="0">
                <a:solidFill>
                  <a:schemeClr val="bg1"/>
                </a:solidFill>
              </a:defRPr>
            </a:lvl1pPr>
          </a:lstStyle>
          <a:p>
            <a:r>
              <a:rPr lang="nl-NL" dirty="0"/>
              <a:t>‘QUOTE’</a:t>
            </a:r>
          </a:p>
        </p:txBody>
      </p:sp>
      <p:pic>
        <p:nvPicPr>
          <p:cNvPr id="6" name="Afbeelding 2">
            <a:extLst>
              <a:ext uri="{FF2B5EF4-FFF2-40B4-BE49-F238E27FC236}">
                <a16:creationId xmlns:a16="http://schemas.microsoft.com/office/drawing/2014/main" id="{FFDA8079-95BD-45E3-8313-ABF6A59ED207}"/>
              </a:ext>
            </a:extLst>
          </p:cNvPr>
          <p:cNvPicPr>
            <a:picLocks noChangeAspect="1"/>
          </p:cNvPicPr>
          <p:nvPr userDrawn="1"/>
        </p:nvPicPr>
        <p:blipFill>
          <a:blip r:embed="rId2"/>
          <a:stretch>
            <a:fillRect/>
          </a:stretch>
        </p:blipFill>
        <p:spPr>
          <a:xfrm>
            <a:off x="3644574" y="601590"/>
            <a:ext cx="355939" cy="297299"/>
          </a:xfrm>
          <a:prstGeom prst="rect">
            <a:avLst/>
          </a:prstGeom>
        </p:spPr>
      </p:pic>
      <p:sp>
        <p:nvSpPr>
          <p:cNvPr id="2" name="Tijdelijke aanduiding voor dianummer 1">
            <a:extLst>
              <a:ext uri="{FF2B5EF4-FFF2-40B4-BE49-F238E27FC236}">
                <a16:creationId xmlns:a16="http://schemas.microsoft.com/office/drawing/2014/main" id="{904E24CA-A573-4CEE-A581-99C9D72CAA2A}"/>
              </a:ext>
            </a:extLst>
          </p:cNvPr>
          <p:cNvSpPr>
            <a:spLocks noGrp="1"/>
          </p:cNvSpPr>
          <p:nvPr>
            <p:ph type="sldNum" sz="quarter" idx="13"/>
          </p:nvPr>
        </p:nvSpPr>
        <p:spPr/>
        <p:txBody>
          <a:bodyPr/>
          <a:lstStyle/>
          <a:p>
            <a:fld id="{FACE7509-F60A-4509-9491-CD4ED7B54EDD}" type="slidenum">
              <a:rPr lang="nl-NL" smtClean="0"/>
              <a:pPr/>
              <a:t>‹nr.›</a:t>
            </a:fld>
            <a:endParaRPr lang="nl-NL"/>
          </a:p>
        </p:txBody>
      </p:sp>
    </p:spTree>
    <p:extLst>
      <p:ext uri="{BB962C8B-B14F-4D97-AF65-F5344CB8AC3E}">
        <p14:creationId xmlns:p14="http://schemas.microsoft.com/office/powerpoint/2010/main" val="296755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6486190-F1D1-43BB-B712-AB7BE1C184AD}"/>
              </a:ext>
            </a:extLst>
          </p:cNvPr>
          <p:cNvSpPr>
            <a:spLocks noGrp="1"/>
          </p:cNvSpPr>
          <p:nvPr>
            <p:ph type="title"/>
          </p:nvPr>
        </p:nvSpPr>
        <p:spPr>
          <a:xfrm>
            <a:off x="838200" y="365129"/>
            <a:ext cx="10515600" cy="1325563"/>
          </a:xfrm>
          <a:prstGeom prst="rect">
            <a:avLst/>
          </a:prstGeom>
        </p:spPr>
        <p:txBody>
          <a:bodyPr vert="horz" lIns="91440" tIns="45720" rIns="91440" bIns="45720" rtlCol="0" anchor="b">
            <a:normAutofit/>
          </a:bodyPr>
          <a:lstStyle/>
          <a:p>
            <a:r>
              <a:rPr lang="nl-NL" dirty="0"/>
              <a:t>KLIK OM STIJL TE BEWERKEN</a:t>
            </a:r>
            <a:endParaRPr lang="en-GB" dirty="0"/>
          </a:p>
        </p:txBody>
      </p:sp>
      <p:sp>
        <p:nvSpPr>
          <p:cNvPr id="3" name="Tijdelijke aanduiding voor tekst 2">
            <a:extLst>
              <a:ext uri="{FF2B5EF4-FFF2-40B4-BE49-F238E27FC236}">
                <a16:creationId xmlns:a16="http://schemas.microsoft.com/office/drawing/2014/main" id="{6BC46703-C372-4CCF-BBDB-349EF159E7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pic>
        <p:nvPicPr>
          <p:cNvPr id="6" name="Afbeelding 5">
            <a:extLst>
              <a:ext uri="{FF2B5EF4-FFF2-40B4-BE49-F238E27FC236}">
                <a16:creationId xmlns:a16="http://schemas.microsoft.com/office/drawing/2014/main" id="{D2936B9B-9586-48DE-B845-C54BC129D8B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99687" y="6227764"/>
            <a:ext cx="1359194" cy="588915"/>
          </a:xfrm>
          <a:prstGeom prst="rect">
            <a:avLst/>
          </a:prstGeom>
        </p:spPr>
      </p:pic>
      <p:sp>
        <p:nvSpPr>
          <p:cNvPr id="7" name="Tijdelijke aanduiding voor dianummer 5">
            <a:extLst>
              <a:ext uri="{FF2B5EF4-FFF2-40B4-BE49-F238E27FC236}">
                <a16:creationId xmlns:a16="http://schemas.microsoft.com/office/drawing/2014/main" id="{AD4D3619-56D9-4271-9849-15E3BE0631EF}"/>
              </a:ext>
            </a:extLst>
          </p:cNvPr>
          <p:cNvSpPr>
            <a:spLocks noGrp="1"/>
          </p:cNvSpPr>
          <p:nvPr>
            <p:ph type="sldNum" sz="quarter" idx="4"/>
          </p:nvPr>
        </p:nvSpPr>
        <p:spPr>
          <a:xfrm>
            <a:off x="838200" y="6342598"/>
            <a:ext cx="1107478" cy="365125"/>
          </a:xfrm>
          <a:prstGeom prst="rect">
            <a:avLst/>
          </a:prstGeom>
        </p:spPr>
        <p:txBody>
          <a:bodyPr vert="horz" lIns="91440" tIns="45720" rIns="91440" bIns="45720" rtlCol="0" anchor="ctr"/>
          <a:lstStyle>
            <a:lvl1pPr algn="l">
              <a:defRPr sz="1200">
                <a:solidFill>
                  <a:schemeClr val="tx1"/>
                </a:solidFill>
              </a:defRPr>
            </a:lvl1pPr>
          </a:lstStyle>
          <a:p>
            <a:fld id="{FACE7509-F60A-4509-9491-CD4ED7B54EDD}" type="slidenum">
              <a:rPr lang="nl-NL" smtClean="0"/>
              <a:pPr/>
              <a:t>‹nr.›</a:t>
            </a:fld>
            <a:endParaRPr lang="nl-NL"/>
          </a:p>
        </p:txBody>
      </p:sp>
    </p:spTree>
    <p:extLst>
      <p:ext uri="{BB962C8B-B14F-4D97-AF65-F5344CB8AC3E}">
        <p14:creationId xmlns:p14="http://schemas.microsoft.com/office/powerpoint/2010/main" val="1496374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14337" rtl="0" eaLnBrk="1" latinLnBrk="0" hangingPunct="1">
        <a:lnSpc>
          <a:spcPct val="90000"/>
        </a:lnSpc>
        <a:spcBef>
          <a:spcPct val="0"/>
        </a:spcBef>
        <a:buNone/>
        <a:defRPr lang="nl-NL" sz="3200" b="1" kern="1200" cap="all" baseline="0" dirty="0">
          <a:solidFill>
            <a:schemeClr val="tx2"/>
          </a:solidFill>
          <a:latin typeface="Avenir Next Condensed Medium" panose="020B0606020202020204" pitchFamily="34" charset="0"/>
          <a:ea typeface="+mj-ea"/>
          <a:cs typeface="Arial" panose="020B0604020202020204" pitchFamily="34" charset="0"/>
          <a:sym typeface="Avenir Next Condensed Demi Bold"/>
        </a:defRPr>
      </a:lvl1pPr>
    </p:titleStyle>
    <p:body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37" rtl="0" eaLnBrk="1" latinLnBrk="0" hangingPunct="1">
        <a:defRPr sz="1013" kern="1200">
          <a:solidFill>
            <a:schemeClr val="tx1"/>
          </a:solidFill>
          <a:latin typeface="+mn-lt"/>
          <a:ea typeface="+mn-ea"/>
          <a:cs typeface="+mn-cs"/>
        </a:defRPr>
      </a:lvl1pPr>
      <a:lvl2pPr marL="257169"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1"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9" algn="l" defTabSz="514337"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video" Target="https://www.youtube.com/embed/eLfXpRkVZaI?feature=oembed" TargetMode="Externa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www.youtube.com/watch?v=Ztz_2tzKM-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4.jpeg"/><Relationship Id="rId7" Type="http://schemas.openxmlformats.org/officeDocument/2006/relationships/diagramColors" Target="../diagrams/colors2.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Handen op de oren">
            <a:extLst>
              <a:ext uri="{FF2B5EF4-FFF2-40B4-BE49-F238E27FC236}">
                <a16:creationId xmlns:a16="http://schemas.microsoft.com/office/drawing/2014/main" id="{31B4B192-54AC-4B87-974C-94CA8AF6B06D}"/>
              </a:ext>
            </a:extLst>
          </p:cNvPr>
          <p:cNvPicPr>
            <a:picLocks noChangeAspect="1"/>
          </p:cNvPicPr>
          <p:nvPr/>
        </p:nvPicPr>
        <p:blipFill>
          <a:blip r:embed="rId3">
            <a:alphaModFix amt="23000"/>
          </a:blip>
          <a:stretch>
            <a:fillRect/>
          </a:stretch>
        </p:blipFill>
        <p:spPr>
          <a:xfrm>
            <a:off x="0" y="-608522"/>
            <a:ext cx="12192000" cy="8075043"/>
          </a:xfrm>
          <a:prstGeom prst="rect">
            <a:avLst/>
          </a:prstGeom>
        </p:spPr>
      </p:pic>
      <p:sp>
        <p:nvSpPr>
          <p:cNvPr id="4" name="Tekstvak 3">
            <a:extLst>
              <a:ext uri="{FF2B5EF4-FFF2-40B4-BE49-F238E27FC236}">
                <a16:creationId xmlns:a16="http://schemas.microsoft.com/office/drawing/2014/main" id="{AA2CCDD7-4ED5-40F6-8292-9BFA25F9D705}"/>
              </a:ext>
            </a:extLst>
          </p:cNvPr>
          <p:cNvSpPr txBox="1"/>
          <p:nvPr/>
        </p:nvSpPr>
        <p:spPr>
          <a:xfrm>
            <a:off x="2785441" y="2521059"/>
            <a:ext cx="6621118" cy="24929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4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Mondelinge communicatie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Hoofdfase Deeltijd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Bijeenkomst 4 t/m 6 (van 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Gespreksvoering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2024-2025</a:t>
            </a: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401753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0355EDC7-8E64-4FA4-B6CC-A055C82BBD54}"/>
              </a:ext>
            </a:extLst>
          </p:cNvPr>
          <p:cNvPicPr>
            <a:picLocks noChangeAspect="1"/>
          </p:cNvPicPr>
          <p:nvPr/>
        </p:nvPicPr>
        <p:blipFill>
          <a:blip r:embed="rId3"/>
          <a:stretch>
            <a:fillRect/>
          </a:stretch>
        </p:blipFill>
        <p:spPr>
          <a:xfrm>
            <a:off x="8318500" y="12472"/>
            <a:ext cx="3866455" cy="6845525"/>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Planmatige voorbereiding</a:t>
            </a:r>
            <a:br>
              <a:rPr lang="nl-NL" sz="4400" cap="none" dirty="0">
                <a:latin typeface="Calibri" panose="020F0502020204030204" pitchFamily="34" charset="0"/>
                <a:cs typeface="Calibri" panose="020F0502020204030204" pitchFamily="34" charset="0"/>
              </a:rPr>
            </a:br>
            <a:r>
              <a:rPr lang="nl-NL" sz="4400" cap="none" dirty="0">
                <a:latin typeface="Calibri" panose="020F0502020204030204" pitchFamily="34" charset="0"/>
                <a:cs typeface="Calibri" panose="020F0502020204030204" pitchFamily="34" charset="0"/>
              </a:rPr>
              <a:t>Opdracht </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10" name="Tijdelijke aanduiding voor inhoud 2">
            <a:extLst>
              <a:ext uri="{FF2B5EF4-FFF2-40B4-BE49-F238E27FC236}">
                <a16:creationId xmlns:a16="http://schemas.microsoft.com/office/drawing/2014/main" id="{9F0E3620-141A-4629-8679-B9916CE2C388}"/>
              </a:ext>
            </a:extLst>
          </p:cNvPr>
          <p:cNvSpPr txBox="1">
            <a:spLocks/>
          </p:cNvSpPr>
          <p:nvPr/>
        </p:nvSpPr>
        <p:spPr>
          <a:xfrm>
            <a:off x="838200" y="2367388"/>
            <a:ext cx="7338848" cy="2123224"/>
          </a:xfrm>
          <a:prstGeom prst="rect">
            <a:avLst/>
          </a:prstGeom>
        </p:spPr>
        <p:txBody>
          <a:bodyPr>
            <a:normAutofit fontScale="92500" lnSpcReduction="20000"/>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None/>
            </a:pPr>
            <a:endParaRPr lang="nl-NL" dirty="0">
              <a:latin typeface="Calibri" panose="020F0502020204030204" pitchFamily="34" charset="0"/>
              <a:cs typeface="Calibri" panose="020F0502020204030204" pitchFamily="34" charset="0"/>
            </a:endParaRPr>
          </a:p>
          <a:p>
            <a:pPr marL="0" indent="0">
              <a:lnSpc>
                <a:spcPct val="150000"/>
              </a:lnSpc>
              <a:buNone/>
            </a:pPr>
            <a:r>
              <a:rPr lang="nl-NL" sz="2400" b="1" dirty="0">
                <a:latin typeface="Calibri" panose="020F0502020204030204" pitchFamily="34" charset="0"/>
                <a:cs typeface="Calibri" panose="020F0502020204030204" pitchFamily="34" charset="0"/>
              </a:rPr>
              <a:t>Tweetallen</a:t>
            </a:r>
          </a:p>
          <a:p>
            <a:pPr>
              <a:lnSpc>
                <a:spcPct val="150000"/>
              </a:lnSpc>
              <a:buClr>
                <a:schemeClr val="tx2"/>
              </a:buClr>
            </a:pPr>
            <a:r>
              <a:rPr lang="nl-NL" sz="2400" dirty="0">
                <a:latin typeface="Calibri" panose="020F0502020204030204" pitchFamily="34" charset="0"/>
                <a:cs typeface="Calibri" panose="020F0502020204030204" pitchFamily="34" charset="0"/>
              </a:rPr>
              <a:t>Maak een eerste opzet voor de planmatige voorbereiding een van jouw gesprekken </a:t>
            </a:r>
          </a:p>
          <a:p>
            <a:pPr>
              <a:lnSpc>
                <a:spcPct val="150000"/>
              </a:lnSpc>
              <a:buClr>
                <a:schemeClr val="tx2"/>
              </a:buClr>
            </a:pPr>
            <a:r>
              <a:rPr lang="nl-NL" sz="2400" dirty="0">
                <a:latin typeface="Calibri" panose="020F0502020204030204" pitchFamily="34" charset="0"/>
                <a:cs typeface="Calibri" panose="020F0502020204030204" pitchFamily="34" charset="0"/>
              </a:rPr>
              <a:t>Gebruik DROP &amp; </a:t>
            </a:r>
            <a:r>
              <a:rPr lang="nl-NL" sz="2400" dirty="0" err="1">
                <a:latin typeface="Calibri" panose="020F0502020204030204" pitchFamily="34" charset="0"/>
                <a:cs typeface="Calibri" panose="020F0502020204030204" pitchFamily="34" charset="0"/>
              </a:rPr>
              <a:t>doelgroepanalyse</a:t>
            </a:r>
            <a:endParaRPr lang="nl-NL" sz="2400" dirty="0">
              <a:latin typeface="Calibri" panose="020F0502020204030204" pitchFamily="34" charset="0"/>
              <a:cs typeface="Calibri" panose="020F0502020204030204" pitchFamily="34" charset="0"/>
            </a:endParaRPr>
          </a:p>
          <a:p>
            <a:pPr marL="0" indent="0">
              <a:buNone/>
            </a:pPr>
            <a:endParaRPr lang="nl-NL" sz="2400" b="1" dirty="0">
              <a:latin typeface="Calibri" panose="020F0502020204030204" pitchFamily="34" charset="0"/>
              <a:cs typeface="Calibri" panose="020F0502020204030204" pitchFamily="34" charset="0"/>
            </a:endParaRPr>
          </a:p>
          <a:p>
            <a:pPr marL="0" indent="0">
              <a:buNone/>
            </a:pPr>
            <a:endParaRPr lang="nl-NL" dirty="0"/>
          </a:p>
          <a:p>
            <a:endParaRPr lang="nl-NL" dirty="0"/>
          </a:p>
          <a:p>
            <a:endParaRPr lang="nl-NL" dirty="0"/>
          </a:p>
        </p:txBody>
      </p:sp>
      <p:pic>
        <p:nvPicPr>
          <p:cNvPr id="5" name="Afbeelding 4" descr="Gereedschap voor huisinrichting op een architectonisch ontwerp">
            <a:extLst>
              <a:ext uri="{FF2B5EF4-FFF2-40B4-BE49-F238E27FC236}">
                <a16:creationId xmlns:a16="http://schemas.microsoft.com/office/drawing/2014/main" id="{1F65C928-CA06-45B7-AE1B-18D57D775C05}"/>
              </a:ext>
            </a:extLst>
          </p:cNvPr>
          <p:cNvPicPr>
            <a:picLocks noChangeAspect="1"/>
          </p:cNvPicPr>
          <p:nvPr/>
        </p:nvPicPr>
        <p:blipFill>
          <a:blip r:embed="rId4"/>
          <a:stretch>
            <a:fillRect/>
          </a:stretch>
        </p:blipFill>
        <p:spPr>
          <a:xfrm>
            <a:off x="8318500" y="2673969"/>
            <a:ext cx="3866455" cy="2449823"/>
          </a:xfrm>
          <a:prstGeom prst="rect">
            <a:avLst/>
          </a:prstGeom>
        </p:spPr>
      </p:pic>
    </p:spTree>
    <p:extLst>
      <p:ext uri="{BB962C8B-B14F-4D97-AF65-F5344CB8AC3E}">
        <p14:creationId xmlns:p14="http://schemas.microsoft.com/office/powerpoint/2010/main" val="18328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Gespreksvoering</a:t>
            </a:r>
            <a:br>
              <a:rPr lang="nl-NL" sz="4000" cap="none" dirty="0">
                <a:latin typeface="Calibri" panose="020F0502020204030204" pitchFamily="34" charset="0"/>
                <a:cs typeface="Calibri" panose="020F0502020204030204" pitchFamily="34" charset="0"/>
              </a:rPr>
            </a:br>
            <a:r>
              <a:rPr lang="nl-NL" sz="4000" cap="none" dirty="0">
                <a:latin typeface="Calibri" panose="020F0502020204030204" pitchFamily="34" charset="0"/>
                <a:cs typeface="Calibri" panose="020F0502020204030204" pitchFamily="34" charset="0"/>
              </a:rPr>
              <a:t>Gespreksniveaus</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8" name="Tijdelijke aanduiding voor tabel 4">
            <a:extLst>
              <a:ext uri="{FF2B5EF4-FFF2-40B4-BE49-F238E27FC236}">
                <a16:creationId xmlns:a16="http://schemas.microsoft.com/office/drawing/2014/main" id="{FA96CB5C-3DB3-4C8F-B1CE-12B1C85DD6CF}"/>
              </a:ext>
            </a:extLst>
          </p:cNvPr>
          <p:cNvPicPr>
            <a:picLocks noChangeAspect="1"/>
          </p:cNvPicPr>
          <p:nvPr/>
        </p:nvPicPr>
        <p:blipFill>
          <a:blip r:embed="rId3"/>
          <a:stretch>
            <a:fillRect/>
          </a:stretch>
        </p:blipFill>
        <p:spPr>
          <a:xfrm>
            <a:off x="2073764" y="1476437"/>
            <a:ext cx="7632481" cy="4797286"/>
          </a:xfrm>
          <a:prstGeom prst="rect">
            <a:avLst/>
          </a:prstGeom>
        </p:spPr>
      </p:pic>
      <p:sp>
        <p:nvSpPr>
          <p:cNvPr id="10" name="Tekstvak 9">
            <a:extLst>
              <a:ext uri="{FF2B5EF4-FFF2-40B4-BE49-F238E27FC236}">
                <a16:creationId xmlns:a16="http://schemas.microsoft.com/office/drawing/2014/main" id="{49EEEC1A-605F-4676-B910-3BA4A0325A50}"/>
              </a:ext>
            </a:extLst>
          </p:cNvPr>
          <p:cNvSpPr txBox="1"/>
          <p:nvPr/>
        </p:nvSpPr>
        <p:spPr>
          <a:xfrm>
            <a:off x="7772281" y="6319671"/>
            <a:ext cx="2448911" cy="369332"/>
          </a:xfrm>
          <a:prstGeom prst="rect">
            <a:avLst/>
          </a:prstGeom>
          <a:noFill/>
        </p:spPr>
        <p:txBody>
          <a:bodyPr wrap="square">
            <a:spAutoFit/>
          </a:bodyPr>
          <a:lstStyle/>
          <a:p>
            <a:r>
              <a:rPr lang="nl-NL" b="1" dirty="0">
                <a:latin typeface="Calibri" panose="020F0502020204030204" pitchFamily="34" charset="0"/>
                <a:cs typeface="Calibri" panose="020F0502020204030204" pitchFamily="34" charset="0"/>
              </a:rPr>
              <a:t>Model Mc </a:t>
            </a:r>
            <a:r>
              <a:rPr lang="nl-NL" b="1" dirty="0" err="1">
                <a:latin typeface="Calibri" panose="020F0502020204030204" pitchFamily="34" charset="0"/>
                <a:cs typeface="Calibri" panose="020F0502020204030204" pitchFamily="34" charset="0"/>
              </a:rPr>
              <a:t>Cleland</a:t>
            </a:r>
            <a:endParaRPr lang="nl-NL" b="1" dirty="0">
              <a:latin typeface="Calibri" panose="020F0502020204030204" pitchFamily="34" charset="0"/>
              <a:cs typeface="Calibri" panose="020F0502020204030204" pitchFamily="34" charset="0"/>
            </a:endParaRPr>
          </a:p>
        </p:txBody>
      </p:sp>
      <p:sp>
        <p:nvSpPr>
          <p:cNvPr id="9" name="Tekstvak 8">
            <a:extLst>
              <a:ext uri="{FF2B5EF4-FFF2-40B4-BE49-F238E27FC236}">
                <a16:creationId xmlns:a16="http://schemas.microsoft.com/office/drawing/2014/main" id="{BE0DCDD6-EF36-4D65-A8DE-EB1B66CFF0B4}"/>
              </a:ext>
            </a:extLst>
          </p:cNvPr>
          <p:cNvSpPr txBox="1"/>
          <p:nvPr/>
        </p:nvSpPr>
        <p:spPr>
          <a:xfrm>
            <a:off x="9873007" y="2673865"/>
            <a:ext cx="1765738" cy="923330"/>
          </a:xfrm>
          <a:prstGeom prst="rect">
            <a:avLst/>
          </a:prstGeom>
          <a:noFill/>
          <a:ln>
            <a:solidFill>
              <a:schemeClr val="tx2"/>
            </a:solidFill>
          </a:ln>
        </p:spPr>
        <p:txBody>
          <a:bodyPr wrap="square">
            <a:spAutoFit/>
          </a:bodyPr>
          <a:lstStyle/>
          <a:p>
            <a:pPr marL="0" indent="0">
              <a:buNone/>
            </a:pPr>
            <a:r>
              <a:rPr lang="nl-NL" b="1" dirty="0">
                <a:solidFill>
                  <a:schemeClr val="tx2"/>
                </a:solidFill>
                <a:latin typeface="Calibri" panose="020F0502020204030204" pitchFamily="34" charset="0"/>
                <a:cs typeface="Calibri" panose="020F0502020204030204" pitchFamily="34" charset="0"/>
              </a:rPr>
              <a:t>Functioneel</a:t>
            </a:r>
          </a:p>
          <a:p>
            <a:pPr>
              <a:buClr>
                <a:schemeClr val="tx2"/>
              </a:buClr>
              <a:buFont typeface="Arial" panose="020B0604020202020204" pitchFamily="34" charset="0"/>
              <a:buChar char="•"/>
            </a:pPr>
            <a:r>
              <a:rPr lang="nl-NL" dirty="0">
                <a:solidFill>
                  <a:schemeClr val="tx2"/>
                </a:solidFill>
                <a:latin typeface="Calibri" panose="020F0502020204030204" pitchFamily="34" charset="0"/>
                <a:cs typeface="Calibri" panose="020F0502020204030204" pitchFamily="34" charset="0"/>
              </a:rPr>
              <a:t>Inhoud</a:t>
            </a:r>
          </a:p>
          <a:p>
            <a:pPr>
              <a:buClr>
                <a:schemeClr val="tx2"/>
              </a:buClr>
              <a:buFont typeface="Arial" panose="020B0604020202020204" pitchFamily="34" charset="0"/>
              <a:buChar char="•"/>
            </a:pPr>
            <a:r>
              <a:rPr lang="nl-NL" dirty="0">
                <a:solidFill>
                  <a:schemeClr val="tx2"/>
                </a:solidFill>
                <a:latin typeface="Calibri" panose="020F0502020204030204" pitchFamily="34" charset="0"/>
                <a:cs typeface="Calibri" panose="020F0502020204030204" pitchFamily="34" charset="0"/>
              </a:rPr>
              <a:t>Procedure</a:t>
            </a:r>
          </a:p>
        </p:txBody>
      </p:sp>
      <p:sp>
        <p:nvSpPr>
          <p:cNvPr id="11" name="Tekstvak 10">
            <a:extLst>
              <a:ext uri="{FF2B5EF4-FFF2-40B4-BE49-F238E27FC236}">
                <a16:creationId xmlns:a16="http://schemas.microsoft.com/office/drawing/2014/main" id="{215DB78E-78B8-4982-A7DB-BE99A30A4B45}"/>
              </a:ext>
            </a:extLst>
          </p:cNvPr>
          <p:cNvSpPr txBox="1"/>
          <p:nvPr/>
        </p:nvSpPr>
        <p:spPr>
          <a:xfrm>
            <a:off x="9873007" y="4035103"/>
            <a:ext cx="1765738" cy="923330"/>
          </a:xfrm>
          <a:prstGeom prst="rect">
            <a:avLst/>
          </a:prstGeom>
          <a:noFill/>
          <a:ln>
            <a:solidFill>
              <a:schemeClr val="tx2"/>
            </a:solidFill>
          </a:ln>
        </p:spPr>
        <p:txBody>
          <a:bodyPr wrap="square">
            <a:spAutoFit/>
          </a:bodyPr>
          <a:lstStyle/>
          <a:p>
            <a:pPr marL="0" indent="0">
              <a:buNone/>
            </a:pPr>
            <a:r>
              <a:rPr lang="nl-NL" b="1" dirty="0">
                <a:solidFill>
                  <a:schemeClr val="tx2"/>
                </a:solidFill>
                <a:latin typeface="Calibri" panose="020F0502020204030204" pitchFamily="34" charset="0"/>
                <a:cs typeface="Calibri" panose="020F0502020204030204" pitchFamily="34" charset="0"/>
              </a:rPr>
              <a:t>Relationeel</a:t>
            </a:r>
          </a:p>
          <a:p>
            <a:pPr>
              <a:buClr>
                <a:schemeClr val="tx2"/>
              </a:buClr>
              <a:buFont typeface="Arial" panose="020B0604020202020204" pitchFamily="34" charset="0"/>
              <a:buChar char="•"/>
            </a:pPr>
            <a:r>
              <a:rPr lang="nl-NL" dirty="0">
                <a:solidFill>
                  <a:schemeClr val="tx2"/>
                </a:solidFill>
                <a:latin typeface="Calibri" panose="020F0502020204030204" pitchFamily="34" charset="0"/>
                <a:cs typeface="Calibri" panose="020F0502020204030204" pitchFamily="34" charset="0"/>
              </a:rPr>
              <a:t>Interactie</a:t>
            </a:r>
          </a:p>
          <a:p>
            <a:pPr>
              <a:buClr>
                <a:schemeClr val="tx2"/>
              </a:buClr>
              <a:buFont typeface="Arial" panose="020B0604020202020204" pitchFamily="34" charset="0"/>
              <a:buChar char="•"/>
            </a:pPr>
            <a:r>
              <a:rPr lang="nl-NL" dirty="0">
                <a:solidFill>
                  <a:schemeClr val="tx2"/>
                </a:solidFill>
                <a:latin typeface="Calibri" panose="020F0502020204030204" pitchFamily="34" charset="0"/>
                <a:cs typeface="Calibri" panose="020F0502020204030204" pitchFamily="34" charset="0"/>
              </a:rPr>
              <a:t>Gevoel</a:t>
            </a:r>
          </a:p>
        </p:txBody>
      </p:sp>
    </p:spTree>
    <p:extLst>
      <p:ext uri="{BB962C8B-B14F-4D97-AF65-F5344CB8AC3E}">
        <p14:creationId xmlns:p14="http://schemas.microsoft.com/office/powerpoint/2010/main" val="384972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Gespreksvoering </a:t>
            </a:r>
            <a:br>
              <a:rPr lang="nl-NL" sz="4000" cap="none" dirty="0">
                <a:latin typeface="Calibri" panose="020F0502020204030204" pitchFamily="34" charset="0"/>
                <a:cs typeface="Calibri" panose="020F0502020204030204" pitchFamily="34" charset="0"/>
              </a:rPr>
            </a:br>
            <a:r>
              <a:rPr lang="nl-NL" sz="4000" cap="none" dirty="0">
                <a:latin typeface="Calibri" panose="020F0502020204030204" pitchFamily="34" charset="0"/>
                <a:cs typeface="Calibri" panose="020F0502020204030204" pitchFamily="34" charset="0"/>
              </a:rPr>
              <a:t>Opdracht gespreksniveaus</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6" name="Tijdelijke aanduiding voor inhoud 6">
            <a:extLst>
              <a:ext uri="{FF2B5EF4-FFF2-40B4-BE49-F238E27FC236}">
                <a16:creationId xmlns:a16="http://schemas.microsoft.com/office/drawing/2014/main" id="{5FE5EC7D-F01A-40DD-9BE7-70401A0C3555}"/>
              </a:ext>
            </a:extLst>
          </p:cNvPr>
          <p:cNvPicPr>
            <a:picLocks noChangeAspect="1"/>
          </p:cNvPicPr>
          <p:nvPr/>
        </p:nvPicPr>
        <p:blipFill>
          <a:blip r:embed="rId3"/>
          <a:stretch>
            <a:fillRect/>
          </a:stretch>
        </p:blipFill>
        <p:spPr>
          <a:xfrm>
            <a:off x="974835" y="2190797"/>
            <a:ext cx="5139783" cy="3170727"/>
          </a:xfrm>
          <a:prstGeom prst="rect">
            <a:avLst/>
          </a:prstGeom>
        </p:spPr>
      </p:pic>
      <p:sp>
        <p:nvSpPr>
          <p:cNvPr id="2" name="Tekstvak 1">
            <a:extLst>
              <a:ext uri="{FF2B5EF4-FFF2-40B4-BE49-F238E27FC236}">
                <a16:creationId xmlns:a16="http://schemas.microsoft.com/office/drawing/2014/main" id="{9DD8B984-0EDD-46D1-BDC1-BCCDBDAC447B}"/>
              </a:ext>
            </a:extLst>
          </p:cNvPr>
          <p:cNvSpPr txBox="1"/>
          <p:nvPr/>
        </p:nvSpPr>
        <p:spPr>
          <a:xfrm>
            <a:off x="6579476" y="2622941"/>
            <a:ext cx="5013434" cy="3000821"/>
          </a:xfrm>
          <a:prstGeom prst="rect">
            <a:avLst/>
          </a:prstGeom>
          <a:noFill/>
        </p:spPr>
        <p:txBody>
          <a:bodyPr wrap="square" rtlCol="0">
            <a:spAutoFit/>
          </a:bodyPr>
          <a:lstStyle/>
          <a:p>
            <a:pPr>
              <a:lnSpc>
                <a:spcPct val="150000"/>
              </a:lnSpc>
            </a:pPr>
            <a:r>
              <a:rPr lang="nl-NL" sz="2400" b="1" dirty="0">
                <a:latin typeface="Calibri" panose="020F0502020204030204" pitchFamily="34" charset="0"/>
                <a:cs typeface="Calibri" panose="020F0502020204030204" pitchFamily="34" charset="0"/>
              </a:rPr>
              <a:t>In tweetallen</a:t>
            </a:r>
          </a:p>
          <a:p>
            <a:pPr marL="285750" indent="-285750">
              <a:lnSpc>
                <a:spcPct val="150000"/>
              </a:lnSpc>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Wat is het doel/doelgroep van jouw gesprek?</a:t>
            </a:r>
          </a:p>
          <a:p>
            <a:pPr marL="285750" indent="-285750">
              <a:lnSpc>
                <a:spcPct val="150000"/>
              </a:lnSpc>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Wat is daarbij het belangrijkste niveau om jouw doel te halen?</a:t>
            </a:r>
          </a:p>
          <a:p>
            <a:pPr marL="285750" indent="-285750">
              <a:lnSpc>
                <a:spcPct val="150000"/>
              </a:lnSpc>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Welke gesprekstechnieken zouden dit ondersteunen?</a:t>
            </a:r>
          </a:p>
          <a:p>
            <a:endParaRPr lang="nl-NL" dirty="0"/>
          </a:p>
        </p:txBody>
      </p:sp>
    </p:spTree>
    <p:extLst>
      <p:ext uri="{BB962C8B-B14F-4D97-AF65-F5344CB8AC3E}">
        <p14:creationId xmlns:p14="http://schemas.microsoft.com/office/powerpoint/2010/main" val="120293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Gespreksvoering </a:t>
            </a:r>
            <a:br>
              <a:rPr lang="nl-NL" sz="4000" cap="none" dirty="0">
                <a:latin typeface="Calibri" panose="020F0502020204030204" pitchFamily="34" charset="0"/>
                <a:cs typeface="Calibri" panose="020F0502020204030204" pitchFamily="34" charset="0"/>
              </a:rPr>
            </a:br>
            <a:r>
              <a:rPr lang="nl-NL" sz="4000" cap="none" dirty="0">
                <a:latin typeface="Calibri" panose="020F0502020204030204" pitchFamily="34" charset="0"/>
                <a:cs typeface="Calibri" panose="020F0502020204030204" pitchFamily="34" charset="0"/>
              </a:rPr>
              <a:t>LSD – Luisteren is een activiteit</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32" name="Tekstvak 31">
            <a:extLst>
              <a:ext uri="{FF2B5EF4-FFF2-40B4-BE49-F238E27FC236}">
                <a16:creationId xmlns:a16="http://schemas.microsoft.com/office/drawing/2014/main" id="{9F58B6BE-4180-40E5-8FAF-CA64821D8BE8}"/>
              </a:ext>
            </a:extLst>
          </p:cNvPr>
          <p:cNvSpPr txBox="1"/>
          <p:nvPr/>
        </p:nvSpPr>
        <p:spPr>
          <a:xfrm>
            <a:off x="987972" y="1818390"/>
            <a:ext cx="5023945" cy="4247317"/>
          </a:xfrm>
          <a:prstGeom prst="rect">
            <a:avLst/>
          </a:prstGeom>
          <a:noFill/>
        </p:spPr>
        <p:txBody>
          <a:bodyPr wrap="square" rtlCol="0">
            <a:spAutoFit/>
          </a:bodyPr>
          <a:lstStyle/>
          <a:p>
            <a:r>
              <a:rPr lang="nl-NL" sz="3600" b="1" dirty="0">
                <a:solidFill>
                  <a:schemeClr val="tx2"/>
                </a:solidFill>
                <a:latin typeface="Calibri" panose="020F0502020204030204" pitchFamily="34" charset="0"/>
                <a:cs typeface="Calibri" panose="020F0502020204030204" pitchFamily="34" charset="0"/>
              </a:rPr>
              <a:t>L</a:t>
            </a:r>
            <a:r>
              <a:rPr lang="nl-NL" dirty="0">
                <a:latin typeface="Calibri" panose="020F0502020204030204" pitchFamily="34" charset="0"/>
                <a:cs typeface="Calibri" panose="020F0502020204030204" pitchFamily="34" charset="0"/>
              </a:rPr>
              <a:t>uisteren 	</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Bevestigen van je eigen </a:t>
            </a:r>
            <a:r>
              <a:rPr lang="nl-NL" sz="1200" dirty="0" err="1">
                <a:latin typeface="Calibri" panose="020F0502020204030204" pitchFamily="34" charset="0"/>
                <a:cs typeface="Calibri" panose="020F0502020204030204" pitchFamily="34" charset="0"/>
              </a:rPr>
              <a:t>ideeen</a:t>
            </a:r>
            <a:r>
              <a:rPr lang="nl-NL" sz="1200" dirty="0">
                <a:latin typeface="Calibri" panose="020F0502020204030204" pitchFamily="34" charset="0"/>
                <a:cs typeface="Calibri" panose="020F0502020204030204" pitchFamily="34" charset="0"/>
              </a:rPr>
              <a:t> of…?</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Luisteren doe je met je hele lichaam</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Open houding, oogcontact, lichaamstaal </a:t>
            </a:r>
          </a:p>
          <a:p>
            <a:r>
              <a:rPr lang="nl-NL" sz="3600" b="1" dirty="0">
                <a:solidFill>
                  <a:schemeClr val="tx2"/>
                </a:solidFill>
                <a:latin typeface="Calibri" panose="020F0502020204030204" pitchFamily="34" charset="0"/>
                <a:cs typeface="Calibri" panose="020F0502020204030204" pitchFamily="34" charset="0"/>
              </a:rPr>
              <a:t>S</a:t>
            </a:r>
            <a:r>
              <a:rPr lang="nl-NL" dirty="0">
                <a:latin typeface="Calibri" panose="020F0502020204030204" pitchFamily="34" charset="0"/>
                <a:cs typeface="Calibri" panose="020F0502020204030204" pitchFamily="34" charset="0"/>
              </a:rPr>
              <a:t>amenvatten</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Aangeven dat je hebt geluisterd</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Ruimte voor aanvullingen</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Onthouden van belangrijke punten</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Actief luisteren</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Schept duidelijkheid</a:t>
            </a:r>
          </a:p>
          <a:p>
            <a:r>
              <a:rPr lang="nl-NL" sz="3600" b="1" dirty="0">
                <a:solidFill>
                  <a:schemeClr val="tx2"/>
                </a:solidFill>
                <a:latin typeface="Calibri" panose="020F0502020204030204" pitchFamily="34" charset="0"/>
                <a:cs typeface="Calibri" panose="020F0502020204030204" pitchFamily="34" charset="0"/>
              </a:rPr>
              <a:t>D</a:t>
            </a:r>
            <a:r>
              <a:rPr lang="nl-NL" dirty="0">
                <a:latin typeface="Calibri" panose="020F0502020204030204" pitchFamily="34" charset="0"/>
                <a:cs typeface="Calibri" panose="020F0502020204030204" pitchFamily="34" charset="0"/>
              </a:rPr>
              <a:t>oorvragen</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Na elke tussentijdse samenvatting</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Verdieping over feiten, meningen of gevoelens</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Kan helpen om problemen aan te kaarten of te voorkomen</a:t>
            </a:r>
          </a:p>
          <a:p>
            <a:pPr marL="285750" indent="-285750">
              <a:buClr>
                <a:schemeClr val="tx2"/>
              </a:buClr>
              <a:buFont typeface="Wingdings" panose="05000000000000000000" pitchFamily="2" charset="2"/>
              <a:buChar char="þ"/>
            </a:pPr>
            <a:r>
              <a:rPr lang="nl-NL" sz="1200" dirty="0">
                <a:latin typeface="Calibri" panose="020F0502020204030204" pitchFamily="34" charset="0"/>
                <a:cs typeface="Calibri" panose="020F0502020204030204" pitchFamily="34" charset="0"/>
              </a:rPr>
              <a:t>Ben geïnteresseerd maar niet soft</a:t>
            </a:r>
          </a:p>
          <a:p>
            <a:endParaRPr lang="nl-NL" dirty="0"/>
          </a:p>
        </p:txBody>
      </p:sp>
      <p:pic>
        <p:nvPicPr>
          <p:cNvPr id="2050" name="Picture 2" descr="begrijpen">
            <a:extLst>
              <a:ext uri="{FF2B5EF4-FFF2-40B4-BE49-F238E27FC236}">
                <a16:creationId xmlns:a16="http://schemas.microsoft.com/office/drawing/2014/main" id="{A12A13FE-B655-4DB9-BEE4-BFF9E9C222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58"/>
          <a:stretch/>
        </p:blipFill>
        <p:spPr bwMode="auto">
          <a:xfrm>
            <a:off x="5770177" y="2409241"/>
            <a:ext cx="5171420" cy="2511804"/>
          </a:xfrm>
          <a:prstGeom prst="rect">
            <a:avLst/>
          </a:prstGeom>
          <a:noFill/>
          <a:extLst>
            <a:ext uri="{909E8E84-426E-40DD-AFC4-6F175D3DCCD1}">
              <a14:hiddenFill xmlns:a14="http://schemas.microsoft.com/office/drawing/2010/main">
                <a:solidFill>
                  <a:srgbClr val="FFFFFF"/>
                </a:solidFill>
              </a14:hiddenFill>
            </a:ext>
          </a:extLst>
        </p:spPr>
      </p:pic>
      <p:sp>
        <p:nvSpPr>
          <p:cNvPr id="37" name="Tekstvak 36">
            <a:extLst>
              <a:ext uri="{FF2B5EF4-FFF2-40B4-BE49-F238E27FC236}">
                <a16:creationId xmlns:a16="http://schemas.microsoft.com/office/drawing/2014/main" id="{4D48034D-84AE-4354-95FC-087599AF68C1}"/>
              </a:ext>
            </a:extLst>
          </p:cNvPr>
          <p:cNvSpPr txBox="1"/>
          <p:nvPr/>
        </p:nvSpPr>
        <p:spPr>
          <a:xfrm>
            <a:off x="7706710" y="5086418"/>
            <a:ext cx="3647089" cy="253916"/>
          </a:xfrm>
          <a:prstGeom prst="rect">
            <a:avLst/>
          </a:prstGeom>
          <a:noFill/>
        </p:spPr>
        <p:txBody>
          <a:bodyPr wrap="square">
            <a:spAutoFit/>
          </a:bodyPr>
          <a:lstStyle/>
          <a:p>
            <a:r>
              <a:rPr lang="nl-NL" sz="1000" i="1" dirty="0">
                <a:latin typeface="Calibri" panose="020F0502020204030204" pitchFamily="34" charset="0"/>
                <a:cs typeface="Calibri" panose="020F0502020204030204" pitchFamily="34" charset="0"/>
              </a:rPr>
              <a:t>Zeven eigenschappen van effectief leiderschap Stephen </a:t>
            </a:r>
            <a:r>
              <a:rPr lang="nl-NL" sz="1000" i="1" dirty="0" err="1">
                <a:latin typeface="Calibri" panose="020F0502020204030204" pitchFamily="34" charset="0"/>
                <a:cs typeface="Calibri" panose="020F0502020204030204" pitchFamily="34" charset="0"/>
              </a:rPr>
              <a:t>Covey</a:t>
            </a:r>
            <a:endParaRPr lang="nl-NL" sz="10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587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Gespreksvoering </a:t>
            </a:r>
            <a:br>
              <a:rPr lang="nl-NL" sz="4000" cap="none" dirty="0">
                <a:latin typeface="Calibri" panose="020F0502020204030204" pitchFamily="34" charset="0"/>
                <a:cs typeface="Calibri" panose="020F0502020204030204" pitchFamily="34" charset="0"/>
              </a:rPr>
            </a:br>
            <a:r>
              <a:rPr lang="nl-NL" sz="4000" cap="none" dirty="0">
                <a:latin typeface="Calibri" panose="020F0502020204030204" pitchFamily="34" charset="0"/>
                <a:cs typeface="Calibri" panose="020F0502020204030204" pitchFamily="34" charset="0"/>
              </a:rPr>
              <a:t>Gesprekstechnieken – Levels of </a:t>
            </a:r>
            <a:r>
              <a:rPr lang="nl-NL" sz="4000" cap="none" dirty="0" err="1">
                <a:latin typeface="Calibri" panose="020F0502020204030204" pitchFamily="34" charset="0"/>
                <a:cs typeface="Calibri" panose="020F0502020204030204" pitchFamily="34" charset="0"/>
              </a:rPr>
              <a:t>Listening</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2" name="Onlinemedia 1" title="Otto Scharmer on the four levels of listening">
            <a:hlinkClick r:id="" action="ppaction://media"/>
            <a:extLst>
              <a:ext uri="{FF2B5EF4-FFF2-40B4-BE49-F238E27FC236}">
                <a16:creationId xmlns:a16="http://schemas.microsoft.com/office/drawing/2014/main" id="{2C6D2E84-D638-41C3-9CE5-CE52F88E6AC3}"/>
              </a:ext>
            </a:extLst>
          </p:cNvPr>
          <p:cNvPicPr>
            <a:picLocks noRot="1" noChangeAspect="1"/>
          </p:cNvPicPr>
          <p:nvPr>
            <a:videoFile r:link="rId1"/>
          </p:nvPr>
        </p:nvPicPr>
        <p:blipFill>
          <a:blip r:embed="rId4"/>
          <a:stretch>
            <a:fillRect/>
          </a:stretch>
        </p:blipFill>
        <p:spPr>
          <a:xfrm>
            <a:off x="2398777" y="2392627"/>
            <a:ext cx="5977968" cy="3377552"/>
          </a:xfrm>
          <a:prstGeom prst="rect">
            <a:avLst/>
          </a:prstGeom>
        </p:spPr>
      </p:pic>
      <p:sp>
        <p:nvSpPr>
          <p:cNvPr id="3" name="Tekstvak 2">
            <a:extLst>
              <a:ext uri="{FF2B5EF4-FFF2-40B4-BE49-F238E27FC236}">
                <a16:creationId xmlns:a16="http://schemas.microsoft.com/office/drawing/2014/main" id="{55C011BC-3867-4BE7-9BDF-C85A22A7A3A3}"/>
              </a:ext>
            </a:extLst>
          </p:cNvPr>
          <p:cNvSpPr txBox="1"/>
          <p:nvPr/>
        </p:nvSpPr>
        <p:spPr>
          <a:xfrm>
            <a:off x="3762703" y="1991764"/>
            <a:ext cx="3436883" cy="369332"/>
          </a:xfrm>
          <a:prstGeom prst="rect">
            <a:avLst/>
          </a:prstGeom>
          <a:noFill/>
        </p:spPr>
        <p:txBody>
          <a:bodyPr wrap="square" rtlCol="0">
            <a:spAutoFit/>
          </a:bodyPr>
          <a:lstStyle/>
          <a:p>
            <a:r>
              <a:rPr lang="nl-NL" dirty="0">
                <a:latin typeface="Calibri" panose="020F0502020204030204" pitchFamily="34" charset="0"/>
                <a:cs typeface="Calibri" panose="020F0502020204030204" pitchFamily="34" charset="0"/>
              </a:rPr>
              <a:t>Levels of </a:t>
            </a:r>
            <a:r>
              <a:rPr lang="nl-NL" dirty="0" err="1">
                <a:latin typeface="Calibri" panose="020F0502020204030204" pitchFamily="34" charset="0"/>
                <a:cs typeface="Calibri" panose="020F0502020204030204" pitchFamily="34" charset="0"/>
              </a:rPr>
              <a:t>Listening</a:t>
            </a:r>
            <a:r>
              <a:rPr lang="nl-NL" dirty="0">
                <a:latin typeface="Calibri" panose="020F0502020204030204" pitchFamily="34" charset="0"/>
                <a:cs typeface="Calibri" panose="020F0502020204030204" pitchFamily="34" charset="0"/>
              </a:rPr>
              <a:t> Otto Scharmer</a:t>
            </a:r>
          </a:p>
        </p:txBody>
      </p:sp>
    </p:spTree>
    <p:extLst>
      <p:ext uri="{BB962C8B-B14F-4D97-AF65-F5344CB8AC3E}">
        <p14:creationId xmlns:p14="http://schemas.microsoft.com/office/powerpoint/2010/main" val="220353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fill="hold" display="0">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Gespreksvoering </a:t>
            </a:r>
            <a:br>
              <a:rPr lang="nl-NL" sz="4000" cap="none" dirty="0">
                <a:latin typeface="Calibri" panose="020F0502020204030204" pitchFamily="34" charset="0"/>
                <a:cs typeface="Calibri" panose="020F0502020204030204" pitchFamily="34" charset="0"/>
              </a:rPr>
            </a:br>
            <a:r>
              <a:rPr lang="nl-NL" sz="4000" cap="none" dirty="0">
                <a:latin typeface="Calibri" panose="020F0502020204030204" pitchFamily="34" charset="0"/>
                <a:cs typeface="Calibri" panose="020F0502020204030204" pitchFamily="34" charset="0"/>
              </a:rPr>
              <a:t>Gesprekstechnieken – Vier manieren van luisteren</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9" name="Tekstvak 8">
            <a:extLst>
              <a:ext uri="{FF2B5EF4-FFF2-40B4-BE49-F238E27FC236}">
                <a16:creationId xmlns:a16="http://schemas.microsoft.com/office/drawing/2014/main" id="{75F8CBA3-FE24-47B3-9DB0-46685360A618}"/>
              </a:ext>
            </a:extLst>
          </p:cNvPr>
          <p:cNvSpPr txBox="1"/>
          <p:nvPr/>
        </p:nvSpPr>
        <p:spPr>
          <a:xfrm>
            <a:off x="2074238" y="5120733"/>
            <a:ext cx="9083565" cy="1535485"/>
          </a:xfrm>
          <a:prstGeom prst="rect">
            <a:avLst/>
          </a:prstGeom>
          <a:noFill/>
        </p:spPr>
        <p:txBody>
          <a:bodyPr wrap="square">
            <a:spAutoFit/>
          </a:bodyPr>
          <a:lstStyle/>
          <a:p>
            <a:pPr>
              <a:lnSpc>
                <a:spcPct val="150000"/>
              </a:lnSpc>
              <a:buClr>
                <a:schemeClr val="tx2"/>
              </a:buClr>
            </a:pPr>
            <a:r>
              <a:rPr lang="nl-NL" sz="1600" b="1"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Controllerstijl: Luistert in opperste concentratie – en anticipeert op jouw wens/vraag</a:t>
            </a:r>
            <a:endParaRPr lang="nl-NL" sz="1200" b="1" dirty="0">
              <a:solidFill>
                <a:srgbClr val="333333"/>
              </a:solidFill>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50000"/>
              </a:lnSpc>
              <a:buClr>
                <a:schemeClr val="tx2"/>
              </a:buClr>
              <a:buFont typeface="Arial" panose="020B0604020202020204" pitchFamily="34" charset="0"/>
              <a:buChar char="•"/>
            </a:pPr>
            <a:r>
              <a:rPr lang="nl-NL" sz="1200" dirty="0">
                <a:solidFill>
                  <a:srgbClr val="333333"/>
                </a:solidFill>
                <a:latin typeface="Arial" panose="020B0604020202020204" pitchFamily="34" charset="0"/>
                <a:ea typeface="Calibri" panose="020F0502020204030204" pitchFamily="34" charset="0"/>
                <a:cs typeface="Times New Roman" panose="02020603050405020304" pitchFamily="18" charset="0"/>
              </a:rPr>
              <a:t>H</a:t>
            </a:r>
            <a:r>
              <a:rPr lang="nl-NL"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eeft een gesloten houding en soms zelfs zijn ogen neergeslagen of gesloten. Alle uitdrukking verdwijnt van zijn gezicht en hij zit heel stil.</a:t>
            </a:r>
            <a:r>
              <a:rPr lang="nl-NL" sz="1200" dirty="0">
                <a:solidFill>
                  <a:srgbClr val="333333"/>
                </a:solidFill>
                <a:latin typeface="Arial" panose="020B0604020202020204" pitchFamily="34" charset="0"/>
                <a:ea typeface="Calibri" panose="020F0502020204030204" pitchFamily="34" charset="0"/>
                <a:cs typeface="Times New Roman" panose="02020603050405020304" pitchFamily="18" charset="0"/>
              </a:rPr>
              <a:t> Lijkt </a:t>
            </a:r>
            <a:r>
              <a:rPr lang="nl-NL"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chagrijnig of ongeïnteresseerd. Maar is in opperste concentratie. </a:t>
            </a:r>
          </a:p>
          <a:p>
            <a:pPr marL="171450" indent="-171450">
              <a:lnSpc>
                <a:spcPct val="150000"/>
              </a:lnSpc>
              <a:buClr>
                <a:schemeClr val="tx2"/>
              </a:buClr>
              <a:buFont typeface="Arial" panose="020B0604020202020204" pitchFamily="34" charset="0"/>
              <a:buChar char="•"/>
            </a:pPr>
            <a:r>
              <a:rPr lang="nl-NL"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Terwijl hij</a:t>
            </a:r>
            <a:r>
              <a:rPr lang="nl-NL" sz="1200" dirty="0">
                <a:solidFill>
                  <a:srgbClr val="333333"/>
                </a:solidFill>
                <a:latin typeface="Arial" panose="020B0604020202020204" pitchFamily="34" charset="0"/>
                <a:ea typeface="Calibri" panose="020F0502020204030204" pitchFamily="34" charset="0"/>
                <a:cs typeface="Times New Roman" panose="02020603050405020304" pitchFamily="18" charset="0"/>
              </a:rPr>
              <a:t> </a:t>
            </a:r>
            <a:r>
              <a:rPr lang="nl-NL"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luistert, onderscheidt direct hoofd- en bijzaken aan het onderscheiden om het zo goed mogelijk te begrijpen</a:t>
            </a:r>
          </a:p>
          <a:p>
            <a:pPr marL="171450" indent="-171450">
              <a:lnSpc>
                <a:spcPct val="150000"/>
              </a:lnSpc>
              <a:buClr>
                <a:schemeClr val="tx2"/>
              </a:buClr>
              <a:buFont typeface="Arial" panose="020B0604020202020204" pitchFamily="34" charset="0"/>
              <a:buChar char="•"/>
            </a:pPr>
            <a:r>
              <a:rPr lang="nl-NL" sz="1200" dirty="0">
                <a:solidFill>
                  <a:srgbClr val="333333"/>
                </a:solidFill>
                <a:latin typeface="Arial" panose="020B0604020202020204" pitchFamily="34" charset="0"/>
                <a:ea typeface="Calibri" panose="020F0502020204030204" pitchFamily="34" charset="0"/>
                <a:cs typeface="Times New Roman" panose="02020603050405020304" pitchFamily="18" charset="0"/>
              </a:rPr>
              <a:t>I</a:t>
            </a:r>
            <a:r>
              <a:rPr lang="nl-NL"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s soms in zijn hoofd al bezig met de voorbereiding van wat jij wenst of vraagt.  </a:t>
            </a:r>
            <a:endParaRPr lang="nl-NL" sz="1200" dirty="0"/>
          </a:p>
        </p:txBody>
      </p:sp>
      <p:pic>
        <p:nvPicPr>
          <p:cNvPr id="11" name="Graphic 10" descr="Bellen met effen opvulling">
            <a:extLst>
              <a:ext uri="{FF2B5EF4-FFF2-40B4-BE49-F238E27FC236}">
                <a16:creationId xmlns:a16="http://schemas.microsoft.com/office/drawing/2014/main" id="{45A3C3FB-F652-43D0-A819-ABFDD99C5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638" y="1584342"/>
            <a:ext cx="1077312" cy="1077312"/>
          </a:xfrm>
          <a:prstGeom prst="rect">
            <a:avLst/>
          </a:prstGeom>
        </p:spPr>
      </p:pic>
      <p:sp>
        <p:nvSpPr>
          <p:cNvPr id="15" name="Tekstvak 14">
            <a:extLst>
              <a:ext uri="{FF2B5EF4-FFF2-40B4-BE49-F238E27FC236}">
                <a16:creationId xmlns:a16="http://schemas.microsoft.com/office/drawing/2014/main" id="{B9C4BCFA-329C-467B-9A70-751F57FB2087}"/>
              </a:ext>
            </a:extLst>
          </p:cNvPr>
          <p:cNvSpPr txBox="1"/>
          <p:nvPr/>
        </p:nvSpPr>
        <p:spPr>
          <a:xfrm>
            <a:off x="2078420" y="1717668"/>
            <a:ext cx="9083565" cy="1379865"/>
          </a:xfrm>
          <a:prstGeom prst="rect">
            <a:avLst/>
          </a:prstGeom>
          <a:noFill/>
        </p:spPr>
        <p:txBody>
          <a:bodyPr wrap="square">
            <a:spAutoFit/>
          </a:bodyPr>
          <a:lstStyle/>
          <a:p>
            <a:pPr>
              <a:lnSpc>
                <a:spcPct val="150000"/>
              </a:lnSpc>
            </a:pPr>
            <a:r>
              <a:rPr lang="nl-NL" sz="1600" b="1"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Promotorstijl: </a:t>
            </a:r>
            <a:r>
              <a:rPr lang="nl-NL" sz="1600" b="1" dirty="0">
                <a:solidFill>
                  <a:srgbClr val="333333"/>
                </a:solidFill>
                <a:latin typeface="Arial" panose="020B0604020202020204" pitchFamily="34" charset="0"/>
                <a:cs typeface="Times New Roman" panose="02020603050405020304" pitchFamily="18" charset="0"/>
              </a:rPr>
              <a:t>Beweeglijke – drukke manier van luisteren</a:t>
            </a:r>
          </a:p>
          <a:p>
            <a:pPr marL="171450" indent="-171450">
              <a:lnSpc>
                <a:spcPct val="150000"/>
              </a:lnSpc>
              <a:buClr>
                <a:schemeClr val="tx2"/>
              </a:buClr>
              <a:buFont typeface="Arial" panose="020B0604020202020204" pitchFamily="34" charset="0"/>
              <a:buChar char="•"/>
            </a:pPr>
            <a:r>
              <a:rPr lang="nl-NL" sz="1200" dirty="0">
                <a:solidFill>
                  <a:srgbClr val="333333"/>
                </a:solidFill>
                <a:latin typeface="Arial" panose="020B0604020202020204" pitchFamily="34" charset="0"/>
                <a:cs typeface="Times New Roman" panose="02020603050405020304" pitchFamily="18" charset="0"/>
              </a:rPr>
              <a:t>Wordt door alles geïnspireerd en </a:t>
            </a:r>
            <a:r>
              <a:rPr lang="nl-NL"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barst regelmatig uit zijn voegen van alle ideeën die als koolzuurbubbels in zijn hoofd </a:t>
            </a:r>
            <a:r>
              <a:rPr lang="nl-NL" sz="1200" dirty="0" err="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op-poppen</a:t>
            </a:r>
            <a:r>
              <a:rPr lang="nl-NL"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a:t>
            </a:r>
          </a:p>
          <a:p>
            <a:pPr marL="171450" indent="-171450">
              <a:lnSpc>
                <a:spcPct val="150000"/>
              </a:lnSpc>
              <a:buClr>
                <a:schemeClr val="tx2"/>
              </a:buClr>
              <a:buFont typeface="Arial" panose="020B0604020202020204" pitchFamily="34" charset="0"/>
              <a:buChar char="•"/>
            </a:pPr>
            <a:r>
              <a:rPr lang="nl-NL" sz="1200" dirty="0">
                <a:solidFill>
                  <a:srgbClr val="333333"/>
                </a:solidFill>
                <a:latin typeface="Arial" panose="020B0604020202020204" pitchFamily="34" charset="0"/>
                <a:cs typeface="Times New Roman" panose="02020603050405020304" pitchFamily="18" charset="0"/>
              </a:rPr>
              <a:t>Zegt niets over</a:t>
            </a:r>
            <a:r>
              <a:rPr lang="nl-NL"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de mate waarin hij luistert of over de oprechtheid van zijn luistervaardigheden.</a:t>
            </a:r>
            <a:br>
              <a:rPr lang="nl-NL"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br>
            <a:endParaRPr lang="nl-NL" dirty="0"/>
          </a:p>
        </p:txBody>
      </p:sp>
      <p:pic>
        <p:nvPicPr>
          <p:cNvPr id="17" name="Graphic 16" descr="Stem met effen opvulling">
            <a:extLst>
              <a:ext uri="{FF2B5EF4-FFF2-40B4-BE49-F238E27FC236}">
                <a16:creationId xmlns:a16="http://schemas.microsoft.com/office/drawing/2014/main" id="{255FD13A-EA18-4DEB-BC1D-4D92D23754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007" y="2769113"/>
            <a:ext cx="980575" cy="980575"/>
          </a:xfrm>
          <a:prstGeom prst="rect">
            <a:avLst/>
          </a:prstGeom>
        </p:spPr>
      </p:pic>
      <p:sp>
        <p:nvSpPr>
          <p:cNvPr id="19" name="Tekstvak 18">
            <a:extLst>
              <a:ext uri="{FF2B5EF4-FFF2-40B4-BE49-F238E27FC236}">
                <a16:creationId xmlns:a16="http://schemas.microsoft.com/office/drawing/2014/main" id="{F04C3BC7-8EAE-4633-89BF-6E2D3ADE4C76}"/>
              </a:ext>
            </a:extLst>
          </p:cNvPr>
          <p:cNvSpPr txBox="1"/>
          <p:nvPr/>
        </p:nvSpPr>
        <p:spPr>
          <a:xfrm>
            <a:off x="2082602" y="2807989"/>
            <a:ext cx="9079383" cy="1535485"/>
          </a:xfrm>
          <a:prstGeom prst="rect">
            <a:avLst/>
          </a:prstGeom>
          <a:noFill/>
        </p:spPr>
        <p:txBody>
          <a:bodyPr wrap="square">
            <a:spAutoFit/>
          </a:bodyPr>
          <a:lstStyle/>
          <a:p>
            <a:pPr>
              <a:lnSpc>
                <a:spcPct val="150000"/>
              </a:lnSpc>
              <a:buClr>
                <a:schemeClr val="tx2"/>
              </a:buClr>
            </a:pPr>
            <a:r>
              <a:rPr lang="nl-NL" sz="1600" b="1"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Analyseerstijl: Goede luisteraar – vaak gesloten houding</a:t>
            </a:r>
            <a:endParaRPr lang="nl-NL" sz="1200" b="1" dirty="0">
              <a:solidFill>
                <a:srgbClr val="333333"/>
              </a:solidFill>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50000"/>
              </a:lnSpc>
              <a:buClr>
                <a:schemeClr val="tx2"/>
              </a:buClr>
              <a:buFont typeface="Arial" panose="020B0604020202020204" pitchFamily="34" charset="0"/>
              <a:buChar char="•"/>
            </a:pPr>
            <a:r>
              <a:rPr lang="nl-NL" sz="1200" dirty="0">
                <a:solidFill>
                  <a:srgbClr val="333333"/>
                </a:solidFill>
                <a:latin typeface="Arial" panose="020B0604020202020204" pitchFamily="34" charset="0"/>
                <a:cs typeface="Times New Roman" panose="02020603050405020304" pitchFamily="18" charset="0"/>
              </a:rPr>
              <a:t>Neemt vaak fysieke afstand, zit heel stil en kijkt je onafgebroken aan. Dat kan voor iemand met een informele stijl wel eens ongemakkelijk aanvoelen. </a:t>
            </a:r>
          </a:p>
          <a:p>
            <a:pPr marL="171450" indent="-171450">
              <a:lnSpc>
                <a:spcPct val="150000"/>
              </a:lnSpc>
              <a:buClr>
                <a:schemeClr val="tx2"/>
              </a:buClr>
              <a:buFont typeface="Arial" panose="020B0604020202020204" pitchFamily="34" charset="0"/>
              <a:buChar char="•"/>
            </a:pPr>
            <a:r>
              <a:rPr lang="nl-NL" sz="1200" dirty="0">
                <a:solidFill>
                  <a:srgbClr val="333333"/>
                </a:solidFill>
                <a:latin typeface="Arial" panose="020B0604020202020204" pitchFamily="34" charset="0"/>
                <a:cs typeface="Times New Roman" panose="02020603050405020304" pitchFamily="18" charset="0"/>
              </a:rPr>
              <a:t>Wil je weten of hij je gehoord heeft? Let dan op kleine bevestigende knikjes die hij met zijn hoofd maakt.</a:t>
            </a:r>
            <a:br>
              <a:rPr lang="nl-NL" sz="1200" dirty="0">
                <a:solidFill>
                  <a:srgbClr val="333333"/>
                </a:solidFill>
                <a:latin typeface="Arial" panose="020B0604020202020204" pitchFamily="34" charset="0"/>
                <a:cs typeface="Times New Roman" panose="02020603050405020304" pitchFamily="18" charset="0"/>
              </a:rPr>
            </a:br>
            <a:endParaRPr lang="nl-NL" sz="1200" dirty="0">
              <a:solidFill>
                <a:srgbClr val="333333"/>
              </a:solidFill>
              <a:latin typeface="Arial" panose="020B0604020202020204" pitchFamily="34" charset="0"/>
              <a:cs typeface="Times New Roman" panose="02020603050405020304" pitchFamily="18" charset="0"/>
            </a:endParaRPr>
          </a:p>
        </p:txBody>
      </p:sp>
      <p:sp>
        <p:nvSpPr>
          <p:cNvPr id="21" name="Tekstvak 20">
            <a:extLst>
              <a:ext uri="{FF2B5EF4-FFF2-40B4-BE49-F238E27FC236}">
                <a16:creationId xmlns:a16="http://schemas.microsoft.com/office/drawing/2014/main" id="{B10512AD-14DD-4DDB-8106-0867B6459301}"/>
              </a:ext>
            </a:extLst>
          </p:cNvPr>
          <p:cNvSpPr txBox="1"/>
          <p:nvPr/>
        </p:nvSpPr>
        <p:spPr>
          <a:xfrm>
            <a:off x="2082602" y="4085590"/>
            <a:ext cx="9079383" cy="981487"/>
          </a:xfrm>
          <a:prstGeom prst="rect">
            <a:avLst/>
          </a:prstGeom>
          <a:noFill/>
        </p:spPr>
        <p:txBody>
          <a:bodyPr wrap="square">
            <a:spAutoFit/>
          </a:bodyPr>
          <a:lstStyle/>
          <a:p>
            <a:pPr>
              <a:lnSpc>
                <a:spcPct val="150000"/>
              </a:lnSpc>
            </a:pPr>
            <a:r>
              <a:rPr lang="nl-NL" sz="1600" b="1" dirty="0" err="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Supporterstijl</a:t>
            </a:r>
            <a:r>
              <a:rPr lang="nl-NL" sz="1600" b="1"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Gaan helemaal op in het verhaal van de ander</a:t>
            </a:r>
            <a:endParaRPr lang="nl-NL" sz="1200" b="1" dirty="0">
              <a:solidFill>
                <a:srgbClr val="333333"/>
              </a:solidFill>
              <a:latin typeface="Arial" panose="020B0604020202020204" pitchFamily="34" charset="0"/>
              <a:ea typeface="Calibri" panose="020F0502020204030204" pitchFamily="34" charset="0"/>
              <a:cs typeface="Times New Roman" panose="02020603050405020304" pitchFamily="18" charset="0"/>
            </a:endParaRPr>
          </a:p>
          <a:p>
            <a:pPr marL="171450" indent="-171450">
              <a:lnSpc>
                <a:spcPct val="150000"/>
              </a:lnSpc>
              <a:buClr>
                <a:schemeClr val="tx2"/>
              </a:buClr>
              <a:buFont typeface="Arial" panose="020B0604020202020204" pitchFamily="34" charset="0"/>
              <a:buChar char="•"/>
            </a:pPr>
            <a:r>
              <a:rPr lang="nl-NL" sz="1200" dirty="0">
                <a:solidFill>
                  <a:srgbClr val="333333"/>
                </a:solidFill>
                <a:latin typeface="Arial" panose="020B0604020202020204" pitchFamily="34" charset="0"/>
                <a:ea typeface="Calibri" panose="020F0502020204030204" pitchFamily="34" charset="0"/>
                <a:cs typeface="Times New Roman" panose="02020603050405020304" pitchFamily="18" charset="0"/>
              </a:rPr>
              <a:t>Z</a:t>
            </a:r>
            <a:r>
              <a:rPr lang="nl-NL"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iet het verhaal vaak voor zich en voelt zelfs de emoties. </a:t>
            </a:r>
            <a:r>
              <a:rPr lang="nl-NL" sz="1200" dirty="0">
                <a:solidFill>
                  <a:srgbClr val="333333"/>
                </a:solidFill>
                <a:latin typeface="Arial" panose="020B0604020202020204" pitchFamily="34" charset="0"/>
                <a:ea typeface="Calibri" panose="020F0502020204030204" pitchFamily="34" charset="0"/>
                <a:cs typeface="Times New Roman" panose="02020603050405020304" pitchFamily="18" charset="0"/>
              </a:rPr>
              <a:t>L</a:t>
            </a:r>
            <a:r>
              <a:rPr lang="nl-NL"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uistert zo goed, dat je soms zelf vergeet om nog naar hem te luisteren. </a:t>
            </a:r>
          </a:p>
          <a:p>
            <a:pPr marL="171450" indent="-171450">
              <a:lnSpc>
                <a:spcPct val="150000"/>
              </a:lnSpc>
              <a:buClr>
                <a:schemeClr val="tx2"/>
              </a:buClr>
              <a:buFont typeface="Arial" panose="020B0604020202020204" pitchFamily="34" charset="0"/>
              <a:buChar char="•"/>
            </a:pPr>
            <a:r>
              <a:rPr lang="nl-NL" sz="1200" dirty="0">
                <a:solidFill>
                  <a:srgbClr val="333333"/>
                </a:solidFill>
                <a:latin typeface="Arial" panose="020B0604020202020204" pitchFamily="34" charset="0"/>
                <a:ea typeface="Calibri" panose="020F0502020204030204" pitchFamily="34" charset="0"/>
                <a:cs typeface="Times New Roman" panose="02020603050405020304" pitchFamily="18" charset="0"/>
              </a:rPr>
              <a:t>L</a:t>
            </a:r>
            <a:r>
              <a:rPr lang="nl-NL" sz="12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et dus op dat je de supporter ook iets over hem zelf vraagt. </a:t>
            </a:r>
            <a:endParaRPr lang="nl-NL" sz="1200" dirty="0"/>
          </a:p>
        </p:txBody>
      </p:sp>
      <p:pic>
        <p:nvPicPr>
          <p:cNvPr id="23" name="Graphic 22" descr="Hart met slot met effen opvulling">
            <a:extLst>
              <a:ext uri="{FF2B5EF4-FFF2-40B4-BE49-F238E27FC236}">
                <a16:creationId xmlns:a16="http://schemas.microsoft.com/office/drawing/2014/main" id="{9720A6E7-7BA8-4A83-B93B-99EBDFB47A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998" y="3982333"/>
            <a:ext cx="914400" cy="914400"/>
          </a:xfrm>
          <a:prstGeom prst="rect">
            <a:avLst/>
          </a:prstGeom>
        </p:spPr>
      </p:pic>
      <p:pic>
        <p:nvPicPr>
          <p:cNvPr id="27" name="Graphic 26" descr="Klembord met vinkjes met effen opvulling">
            <a:extLst>
              <a:ext uri="{FF2B5EF4-FFF2-40B4-BE49-F238E27FC236}">
                <a16:creationId xmlns:a16="http://schemas.microsoft.com/office/drawing/2014/main" id="{DC50D1E0-9982-4F94-839F-8F846C9D7B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103" y="5129378"/>
            <a:ext cx="914400" cy="914400"/>
          </a:xfrm>
          <a:prstGeom prst="rect">
            <a:avLst/>
          </a:prstGeom>
        </p:spPr>
      </p:pic>
    </p:spTree>
    <p:extLst>
      <p:ext uri="{BB962C8B-B14F-4D97-AF65-F5344CB8AC3E}">
        <p14:creationId xmlns:p14="http://schemas.microsoft.com/office/powerpoint/2010/main" val="406780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3200" cap="none" dirty="0">
                <a:latin typeface="Calibri" panose="020F0502020204030204" pitchFamily="34" charset="0"/>
                <a:cs typeface="Calibri" panose="020F0502020204030204" pitchFamily="34" charset="0"/>
              </a:rPr>
              <a:t>Gespreksvoering </a:t>
            </a:r>
            <a:br>
              <a:rPr lang="nl-NL" sz="3200" cap="none" dirty="0">
                <a:latin typeface="Calibri" panose="020F0502020204030204" pitchFamily="34" charset="0"/>
                <a:cs typeface="Calibri" panose="020F0502020204030204" pitchFamily="34" charset="0"/>
              </a:rPr>
            </a:br>
            <a:r>
              <a:rPr lang="nl-NL" sz="3200" cap="none" dirty="0">
                <a:latin typeface="Calibri" panose="020F0502020204030204" pitchFamily="34" charset="0"/>
                <a:cs typeface="Calibri" panose="020F0502020204030204" pitchFamily="34" charset="0"/>
              </a:rPr>
              <a:t>Oefening gesprekstechnieken</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8" name="Afbeelding 7" descr="Persoon die door de muur luistert">
            <a:extLst>
              <a:ext uri="{FF2B5EF4-FFF2-40B4-BE49-F238E27FC236}">
                <a16:creationId xmlns:a16="http://schemas.microsoft.com/office/drawing/2014/main" id="{F583D262-7B8A-426A-AFFC-7308FF89503E}"/>
              </a:ext>
            </a:extLst>
          </p:cNvPr>
          <p:cNvPicPr>
            <a:picLocks noChangeAspect="1"/>
          </p:cNvPicPr>
          <p:nvPr/>
        </p:nvPicPr>
        <p:blipFill>
          <a:blip r:embed="rId3"/>
          <a:stretch>
            <a:fillRect/>
          </a:stretch>
        </p:blipFill>
        <p:spPr>
          <a:xfrm>
            <a:off x="2775311" y="2146737"/>
            <a:ext cx="6641378" cy="3686504"/>
          </a:xfrm>
          <a:prstGeom prst="rect">
            <a:avLst/>
          </a:prstGeom>
        </p:spPr>
      </p:pic>
      <p:sp>
        <p:nvSpPr>
          <p:cNvPr id="11" name="Tekstvak 10">
            <a:extLst>
              <a:ext uri="{FF2B5EF4-FFF2-40B4-BE49-F238E27FC236}">
                <a16:creationId xmlns:a16="http://schemas.microsoft.com/office/drawing/2014/main" id="{D16E76A9-183E-4305-902E-3E990775C6EC}"/>
              </a:ext>
            </a:extLst>
          </p:cNvPr>
          <p:cNvSpPr txBox="1"/>
          <p:nvPr/>
        </p:nvSpPr>
        <p:spPr>
          <a:xfrm>
            <a:off x="3111061" y="3026980"/>
            <a:ext cx="2396359" cy="2118529"/>
          </a:xfrm>
          <a:prstGeom prst="rect">
            <a:avLst/>
          </a:prstGeom>
          <a:noFill/>
        </p:spPr>
        <p:txBody>
          <a:bodyPr wrap="square" rtlCol="0">
            <a:spAutoFit/>
          </a:bodyPr>
          <a:lstStyle/>
          <a:p>
            <a:pPr marL="342900" indent="-342900">
              <a:lnSpc>
                <a:spcPct val="150000"/>
              </a:lnSpc>
              <a:buFont typeface="+mj-lt"/>
              <a:buAutoNum type="arabicPeriod"/>
            </a:pPr>
            <a:r>
              <a:rPr lang="nl-NL" dirty="0"/>
              <a:t>Luister naar het verhaal</a:t>
            </a:r>
          </a:p>
          <a:p>
            <a:pPr marL="342900" indent="-342900">
              <a:lnSpc>
                <a:spcPct val="150000"/>
              </a:lnSpc>
              <a:buFont typeface="+mj-lt"/>
              <a:buAutoNum type="arabicPeriod"/>
            </a:pPr>
            <a:endParaRPr lang="nl-NL" dirty="0"/>
          </a:p>
          <a:p>
            <a:pPr marL="342900" indent="-342900">
              <a:lnSpc>
                <a:spcPct val="150000"/>
              </a:lnSpc>
              <a:buFont typeface="+mj-lt"/>
              <a:buAutoNum type="arabicPeriod"/>
            </a:pPr>
            <a:r>
              <a:rPr lang="nl-NL" dirty="0"/>
              <a:t>Beantwoord de vragen</a:t>
            </a:r>
          </a:p>
        </p:txBody>
      </p:sp>
    </p:spTree>
    <p:extLst>
      <p:ext uri="{BB962C8B-B14F-4D97-AF65-F5344CB8AC3E}">
        <p14:creationId xmlns:p14="http://schemas.microsoft.com/office/powerpoint/2010/main" val="2741526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3200" cap="none" dirty="0">
                <a:latin typeface="Calibri" panose="020F0502020204030204" pitchFamily="34" charset="0"/>
                <a:cs typeface="Calibri" panose="020F0502020204030204" pitchFamily="34" charset="0"/>
              </a:rPr>
              <a:t>Gespreksvoering </a:t>
            </a:r>
            <a:br>
              <a:rPr lang="nl-NL" sz="32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G</a:t>
            </a:r>
            <a:r>
              <a:rPr lang="nl-NL" sz="3200" cap="none" dirty="0">
                <a:latin typeface="Calibri" panose="020F0502020204030204" pitchFamily="34" charset="0"/>
                <a:cs typeface="Calibri" panose="020F0502020204030204" pitchFamily="34" charset="0"/>
              </a:rPr>
              <a:t>esprekstechnieken - soorten vragen</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9" name="Tekstvak 8">
            <a:extLst>
              <a:ext uri="{FF2B5EF4-FFF2-40B4-BE49-F238E27FC236}">
                <a16:creationId xmlns:a16="http://schemas.microsoft.com/office/drawing/2014/main" id="{182D6429-7E0D-407B-BDE2-A1BA3A8E2FB9}"/>
              </a:ext>
            </a:extLst>
          </p:cNvPr>
          <p:cNvSpPr txBox="1"/>
          <p:nvPr/>
        </p:nvSpPr>
        <p:spPr>
          <a:xfrm>
            <a:off x="922283" y="2935518"/>
            <a:ext cx="7391401" cy="1295868"/>
          </a:xfrm>
          <a:prstGeom prst="rect">
            <a:avLst/>
          </a:prstGeom>
          <a:noFill/>
        </p:spPr>
        <p:txBody>
          <a:bodyPr wrap="square">
            <a:spAutoFit/>
          </a:bodyPr>
          <a:lstStyle/>
          <a:p>
            <a:pPr marL="285750" indent="-285750">
              <a:lnSpc>
                <a:spcPct val="150000"/>
              </a:lnSpc>
              <a:buClr>
                <a:schemeClr val="tx2"/>
              </a:buClr>
              <a:buFont typeface="Calibri" panose="020F0502020204030204" pitchFamily="34" charset="0"/>
              <a:buChar char="→"/>
            </a:pPr>
            <a:r>
              <a:rPr lang="nl-NL" sz="1800" dirty="0">
                <a:latin typeface="Calibri" panose="020F0502020204030204" pitchFamily="34" charset="0"/>
                <a:cs typeface="Calibri" panose="020F0502020204030204" pitchFamily="34" charset="0"/>
              </a:rPr>
              <a:t>Je stelt een vraag omdat je iets wilt </a:t>
            </a:r>
            <a:r>
              <a:rPr lang="nl-NL" sz="1800" b="1" dirty="0">
                <a:latin typeface="Calibri" panose="020F0502020204030204" pitchFamily="34" charset="0"/>
                <a:cs typeface="Calibri" panose="020F0502020204030204" pitchFamily="34" charset="0"/>
              </a:rPr>
              <a:t>weten</a:t>
            </a:r>
            <a:r>
              <a:rPr lang="nl-NL" sz="1800" dirty="0">
                <a:latin typeface="Calibri" panose="020F0502020204030204" pitchFamily="34" charset="0"/>
                <a:cs typeface="Calibri" panose="020F0502020204030204" pitchFamily="34" charset="0"/>
              </a:rPr>
              <a:t> of </a:t>
            </a:r>
            <a:r>
              <a:rPr lang="nl-NL" sz="1800" b="1" dirty="0">
                <a:latin typeface="Calibri" panose="020F0502020204030204" pitchFamily="34" charset="0"/>
                <a:cs typeface="Calibri" panose="020F0502020204030204" pitchFamily="34" charset="0"/>
              </a:rPr>
              <a:t>begrijpen</a:t>
            </a:r>
            <a:r>
              <a:rPr lang="nl-NL" sz="1800" dirty="0">
                <a:latin typeface="Calibri" panose="020F0502020204030204" pitchFamily="34" charset="0"/>
                <a:cs typeface="Calibri" panose="020F0502020204030204" pitchFamily="34" charset="0"/>
              </a:rPr>
              <a:t>.</a:t>
            </a:r>
          </a:p>
          <a:p>
            <a:pPr marL="285750" indent="-285750">
              <a:lnSpc>
                <a:spcPct val="150000"/>
              </a:lnSpc>
              <a:buClr>
                <a:schemeClr val="tx2"/>
              </a:buClr>
              <a:buFont typeface="Calibri" panose="020F0502020204030204" pitchFamily="34" charset="0"/>
              <a:buChar char="→"/>
            </a:pPr>
            <a:r>
              <a:rPr lang="nl-NL" sz="1800" dirty="0">
                <a:latin typeface="Calibri" panose="020F0502020204030204" pitchFamily="34" charset="0"/>
                <a:cs typeface="Calibri" panose="020F0502020204030204" pitchFamily="34" charset="0"/>
              </a:rPr>
              <a:t>Het </a:t>
            </a:r>
            <a:r>
              <a:rPr lang="nl-NL" sz="1800" b="1" dirty="0">
                <a:latin typeface="Calibri" panose="020F0502020204030204" pitchFamily="34" charset="0"/>
                <a:cs typeface="Calibri" panose="020F0502020204030204" pitchFamily="34" charset="0"/>
              </a:rPr>
              <a:t>soort vraag </a:t>
            </a:r>
            <a:r>
              <a:rPr lang="nl-NL" sz="1800" dirty="0">
                <a:latin typeface="Calibri" panose="020F0502020204030204" pitchFamily="34" charset="0"/>
                <a:cs typeface="Calibri" panose="020F0502020204030204" pitchFamily="34" charset="0"/>
              </a:rPr>
              <a:t>dat je stelt, bepaalt welke informatie je krijgt.</a:t>
            </a:r>
          </a:p>
          <a:p>
            <a:pPr marL="285750" indent="-285750">
              <a:lnSpc>
                <a:spcPct val="150000"/>
              </a:lnSpc>
              <a:buClr>
                <a:schemeClr val="tx2"/>
              </a:buClr>
              <a:buFont typeface="Calibri" panose="020F0502020204030204" pitchFamily="34" charset="0"/>
              <a:buChar char="→"/>
            </a:pPr>
            <a:r>
              <a:rPr lang="nl-NL" sz="1800" dirty="0">
                <a:latin typeface="Calibri" panose="020F0502020204030204" pitchFamily="34" charset="0"/>
                <a:cs typeface="Calibri" panose="020F0502020204030204" pitchFamily="34" charset="0"/>
              </a:rPr>
              <a:t>Slim vragen stellen levert jou de informatie op die je wilt krijgen.</a:t>
            </a:r>
          </a:p>
        </p:txBody>
      </p:sp>
      <p:pic>
        <p:nvPicPr>
          <p:cNvPr id="3" name="Afbeelding 2" descr="Vergrootglas en vraagteken">
            <a:extLst>
              <a:ext uri="{FF2B5EF4-FFF2-40B4-BE49-F238E27FC236}">
                <a16:creationId xmlns:a16="http://schemas.microsoft.com/office/drawing/2014/main" id="{AF14A885-1E4B-4C20-807F-C83DA56E9D97}"/>
              </a:ext>
            </a:extLst>
          </p:cNvPr>
          <p:cNvPicPr>
            <a:picLocks noChangeAspect="1"/>
          </p:cNvPicPr>
          <p:nvPr/>
        </p:nvPicPr>
        <p:blipFill rotWithShape="1">
          <a:blip r:embed="rId3">
            <a:alphaModFix amt="54000"/>
          </a:blip>
          <a:srcRect l="37328" r="28620"/>
          <a:stretch/>
        </p:blipFill>
        <p:spPr>
          <a:xfrm>
            <a:off x="8113986" y="0"/>
            <a:ext cx="4151588" cy="6857677"/>
          </a:xfrm>
          <a:prstGeom prst="rect">
            <a:avLst/>
          </a:prstGeom>
        </p:spPr>
      </p:pic>
    </p:spTree>
    <p:extLst>
      <p:ext uri="{BB962C8B-B14F-4D97-AF65-F5344CB8AC3E}">
        <p14:creationId xmlns:p14="http://schemas.microsoft.com/office/powerpoint/2010/main" val="232894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3200" cap="none" dirty="0">
                <a:latin typeface="Calibri" panose="020F0502020204030204" pitchFamily="34" charset="0"/>
                <a:cs typeface="Calibri" panose="020F0502020204030204" pitchFamily="34" charset="0"/>
              </a:rPr>
              <a:t>Gespreksvoering </a:t>
            </a:r>
            <a:br>
              <a:rPr lang="nl-NL" sz="32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G</a:t>
            </a:r>
            <a:r>
              <a:rPr lang="nl-NL" sz="3200" cap="none" dirty="0">
                <a:latin typeface="Calibri" panose="020F0502020204030204" pitchFamily="34" charset="0"/>
                <a:cs typeface="Calibri" panose="020F0502020204030204" pitchFamily="34" charset="0"/>
              </a:rPr>
              <a:t>esprekstechnieken - soorten vragen</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9" name="Tekstvak 8">
            <a:extLst>
              <a:ext uri="{FF2B5EF4-FFF2-40B4-BE49-F238E27FC236}">
                <a16:creationId xmlns:a16="http://schemas.microsoft.com/office/drawing/2014/main" id="{182D6429-7E0D-407B-BDE2-A1BA3A8E2FB9}"/>
              </a:ext>
            </a:extLst>
          </p:cNvPr>
          <p:cNvSpPr txBox="1"/>
          <p:nvPr/>
        </p:nvSpPr>
        <p:spPr>
          <a:xfrm>
            <a:off x="838200" y="1721039"/>
            <a:ext cx="7664669" cy="4804520"/>
          </a:xfrm>
          <a:prstGeom prst="rect">
            <a:avLst/>
          </a:prstGeom>
          <a:noFill/>
        </p:spPr>
        <p:txBody>
          <a:bodyPr wrap="square">
            <a:spAutoFit/>
          </a:bodyPr>
          <a:lstStyle/>
          <a:p>
            <a:pPr>
              <a:lnSpc>
                <a:spcPct val="150000"/>
              </a:lnSpc>
            </a:pPr>
            <a:r>
              <a:rPr lang="nl-NL" sz="2000" b="1" dirty="0">
                <a:latin typeface="Calibri" panose="020F0502020204030204" pitchFamily="34" charset="0"/>
                <a:cs typeface="Calibri" panose="020F0502020204030204" pitchFamily="34" charset="0"/>
              </a:rPr>
              <a:t>Open vragen </a:t>
            </a:r>
          </a:p>
          <a:p>
            <a:pPr marL="285750" indent="-285750">
              <a:lnSpc>
                <a:spcPct val="150000"/>
              </a:lnSpc>
              <a:buClr>
                <a:schemeClr val="tx2"/>
              </a:buClr>
              <a:buFont typeface="Wingdings" panose="05000000000000000000" pitchFamily="2" charset="2"/>
              <a:buChar char="þ"/>
            </a:pPr>
            <a:r>
              <a:rPr lang="nl-NL" sz="1800" dirty="0">
                <a:latin typeface="Calibri" panose="020F0502020204030204" pitchFamily="34" charset="0"/>
                <a:cs typeface="Calibri" panose="020F0502020204030204" pitchFamily="34" charset="0"/>
              </a:rPr>
              <a:t>Wat wil je doen? </a:t>
            </a:r>
          </a:p>
          <a:p>
            <a:pPr marL="285750" indent="-285750">
              <a:lnSpc>
                <a:spcPct val="150000"/>
              </a:lnSpc>
              <a:buClr>
                <a:schemeClr val="tx2"/>
              </a:buClr>
              <a:buFont typeface="Wingdings" panose="05000000000000000000" pitchFamily="2" charset="2"/>
              <a:buChar char="þ"/>
            </a:pPr>
            <a:r>
              <a:rPr lang="nl-NL" dirty="0">
                <a:latin typeface="Calibri" panose="020F0502020204030204" pitchFamily="34" charset="0"/>
                <a:cs typeface="Calibri" panose="020F0502020204030204" pitchFamily="34" charset="0"/>
              </a:rPr>
              <a:t>W</a:t>
            </a:r>
            <a:r>
              <a:rPr lang="nl-NL" sz="1800" dirty="0">
                <a:latin typeface="Calibri" panose="020F0502020204030204" pitchFamily="34" charset="0"/>
                <a:cs typeface="Calibri" panose="020F0502020204030204" pitchFamily="34" charset="0"/>
              </a:rPr>
              <a:t>ie, wat, waar, wanneer, hoe of waarom?</a:t>
            </a:r>
          </a:p>
          <a:p>
            <a:pPr>
              <a:lnSpc>
                <a:spcPct val="150000"/>
              </a:lnSpc>
              <a:buClr>
                <a:schemeClr val="tx2"/>
              </a:buClr>
            </a:pPr>
            <a:r>
              <a:rPr lang="nl-NL" sz="2000" b="1" dirty="0">
                <a:latin typeface="Calibri" panose="020F0502020204030204" pitchFamily="34" charset="0"/>
                <a:cs typeface="Calibri" panose="020F0502020204030204" pitchFamily="34" charset="0"/>
              </a:rPr>
              <a:t>Gesloten vragen </a:t>
            </a:r>
          </a:p>
          <a:p>
            <a:pPr marL="285750" indent="-285750">
              <a:lnSpc>
                <a:spcPct val="150000"/>
              </a:lnSpc>
              <a:buClr>
                <a:schemeClr val="tx2"/>
              </a:buClr>
              <a:buFont typeface="Wingdings" panose="05000000000000000000" pitchFamily="2" charset="2"/>
              <a:buChar char="þ"/>
            </a:pPr>
            <a:r>
              <a:rPr lang="nl-NL" dirty="0">
                <a:latin typeface="Calibri" panose="020F0502020204030204" pitchFamily="34" charset="0"/>
                <a:cs typeface="Calibri" panose="020F0502020204030204" pitchFamily="34" charset="0"/>
              </a:rPr>
              <a:t>Doe je mee? Antwoord = ja of nee</a:t>
            </a:r>
          </a:p>
          <a:p>
            <a:pPr>
              <a:lnSpc>
                <a:spcPct val="150000"/>
              </a:lnSpc>
            </a:pPr>
            <a:r>
              <a:rPr lang="nl-NL" sz="2000" b="1" dirty="0">
                <a:latin typeface="Calibri" panose="020F0502020204030204" pitchFamily="34" charset="0"/>
                <a:cs typeface="Calibri" panose="020F0502020204030204" pitchFamily="34" charset="0"/>
              </a:rPr>
              <a:t>Keuzevragen </a:t>
            </a:r>
          </a:p>
          <a:p>
            <a:pPr marL="285750" indent="-285750">
              <a:lnSpc>
                <a:spcPct val="150000"/>
              </a:lnSpc>
              <a:buClr>
                <a:schemeClr val="tx2"/>
              </a:buClr>
              <a:buFont typeface="Wingdings" panose="05000000000000000000" pitchFamily="2" charset="2"/>
              <a:buChar char="þ"/>
            </a:pPr>
            <a:r>
              <a:rPr lang="nl-NL" dirty="0">
                <a:latin typeface="Calibri" panose="020F0502020204030204" pitchFamily="34" charset="0"/>
                <a:cs typeface="Calibri" panose="020F0502020204030204" pitchFamily="34" charset="0"/>
              </a:rPr>
              <a:t>Doe je mee of niet?</a:t>
            </a:r>
          </a:p>
          <a:p>
            <a:pPr>
              <a:lnSpc>
                <a:spcPct val="150000"/>
              </a:lnSpc>
            </a:pPr>
            <a:r>
              <a:rPr lang="nl-NL" sz="2000" b="1" dirty="0">
                <a:latin typeface="Calibri" panose="020F0502020204030204" pitchFamily="34" charset="0"/>
                <a:cs typeface="Calibri" panose="020F0502020204030204" pitchFamily="34" charset="0"/>
              </a:rPr>
              <a:t>Suggestieve vraag </a:t>
            </a:r>
          </a:p>
          <a:p>
            <a:pPr marL="285750" indent="-285750">
              <a:lnSpc>
                <a:spcPct val="150000"/>
              </a:lnSpc>
              <a:buClr>
                <a:schemeClr val="tx2"/>
              </a:buClr>
              <a:buFont typeface="Wingdings" panose="05000000000000000000" pitchFamily="2" charset="2"/>
              <a:buChar char="þ"/>
            </a:pPr>
            <a:r>
              <a:rPr lang="nl-NL" dirty="0">
                <a:latin typeface="Calibri" panose="020F0502020204030204" pitchFamily="34" charset="0"/>
                <a:cs typeface="Calibri" panose="020F0502020204030204" pitchFamily="34" charset="0"/>
              </a:rPr>
              <a:t>Je doet morgen gewoon mee hè?</a:t>
            </a:r>
          </a:p>
          <a:p>
            <a:pPr marL="285750" indent="-285750">
              <a:lnSpc>
                <a:spcPct val="150000"/>
              </a:lnSpc>
              <a:buClr>
                <a:schemeClr val="tx2"/>
              </a:buClr>
              <a:buFont typeface="Wingdings" panose="05000000000000000000" pitchFamily="2" charset="2"/>
              <a:buChar char="þ"/>
            </a:pPr>
            <a:r>
              <a:rPr lang="nl-NL" dirty="0">
                <a:latin typeface="Calibri" panose="020F0502020204030204" pitchFamily="34" charset="0"/>
                <a:cs typeface="Calibri" panose="020F0502020204030204" pitchFamily="34" charset="0"/>
              </a:rPr>
              <a:t>Controlerende vraag </a:t>
            </a:r>
          </a:p>
          <a:p>
            <a:pPr marL="285750" indent="-285750">
              <a:lnSpc>
                <a:spcPct val="150000"/>
              </a:lnSpc>
              <a:buClr>
                <a:schemeClr val="tx2"/>
              </a:buClr>
              <a:buFont typeface="Wingdings" panose="05000000000000000000" pitchFamily="2" charset="2"/>
              <a:buChar char="þ"/>
            </a:pPr>
            <a:r>
              <a:rPr lang="nl-NL" dirty="0">
                <a:latin typeface="Calibri" panose="020F0502020204030204" pitchFamily="34" charset="0"/>
                <a:cs typeface="Calibri" panose="020F0502020204030204" pitchFamily="34" charset="0"/>
              </a:rPr>
              <a:t>Klopt het dat je morgen meedoet?</a:t>
            </a:r>
          </a:p>
        </p:txBody>
      </p:sp>
      <p:pic>
        <p:nvPicPr>
          <p:cNvPr id="10" name="Afbeelding 9" descr="Vergrootglas en vraagteken">
            <a:extLst>
              <a:ext uri="{FF2B5EF4-FFF2-40B4-BE49-F238E27FC236}">
                <a16:creationId xmlns:a16="http://schemas.microsoft.com/office/drawing/2014/main" id="{E6FF46AB-E89E-49E8-BD46-57DFDB8828C7}"/>
              </a:ext>
            </a:extLst>
          </p:cNvPr>
          <p:cNvPicPr>
            <a:picLocks noChangeAspect="1"/>
          </p:cNvPicPr>
          <p:nvPr/>
        </p:nvPicPr>
        <p:blipFill rotWithShape="1">
          <a:blip r:embed="rId3">
            <a:alphaModFix amt="54000"/>
          </a:blip>
          <a:srcRect l="37328" r="28620"/>
          <a:stretch/>
        </p:blipFill>
        <p:spPr>
          <a:xfrm>
            <a:off x="8113986" y="0"/>
            <a:ext cx="4151588" cy="6857677"/>
          </a:xfrm>
          <a:prstGeom prst="rect">
            <a:avLst/>
          </a:prstGeom>
        </p:spPr>
      </p:pic>
    </p:spTree>
    <p:extLst>
      <p:ext uri="{BB962C8B-B14F-4D97-AF65-F5344CB8AC3E}">
        <p14:creationId xmlns:p14="http://schemas.microsoft.com/office/powerpoint/2010/main" val="129940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3200" cap="none" dirty="0">
                <a:latin typeface="Calibri" panose="020F0502020204030204" pitchFamily="34" charset="0"/>
                <a:cs typeface="Calibri" panose="020F0502020204030204" pitchFamily="34" charset="0"/>
              </a:rPr>
              <a:t>Gespreksvoering </a:t>
            </a:r>
            <a:br>
              <a:rPr lang="nl-NL" sz="32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G</a:t>
            </a:r>
            <a:r>
              <a:rPr lang="nl-NL" sz="3200" cap="none" dirty="0">
                <a:latin typeface="Calibri" panose="020F0502020204030204" pitchFamily="34" charset="0"/>
                <a:cs typeface="Calibri" panose="020F0502020204030204" pitchFamily="34" charset="0"/>
              </a:rPr>
              <a:t>esprekstechnieken – oefening </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5" name="Tekstvak 4">
            <a:extLst>
              <a:ext uri="{FF2B5EF4-FFF2-40B4-BE49-F238E27FC236}">
                <a16:creationId xmlns:a16="http://schemas.microsoft.com/office/drawing/2014/main" id="{022CAF69-BE3C-4E05-917E-44C796019E04}"/>
              </a:ext>
            </a:extLst>
          </p:cNvPr>
          <p:cNvSpPr txBox="1"/>
          <p:nvPr/>
        </p:nvSpPr>
        <p:spPr>
          <a:xfrm>
            <a:off x="7154480" y="2014822"/>
            <a:ext cx="4610113" cy="2169825"/>
          </a:xfrm>
          <a:prstGeom prst="rect">
            <a:avLst/>
          </a:prstGeom>
          <a:noFill/>
        </p:spPr>
        <p:txBody>
          <a:bodyPr wrap="square" rtlCol="0">
            <a:spAutoFit/>
          </a:bodyPr>
          <a:lstStyle/>
          <a:p>
            <a:pPr algn="l">
              <a:lnSpc>
                <a:spcPct val="150000"/>
              </a:lnSpc>
            </a:pPr>
            <a:r>
              <a:rPr lang="nl-NL" b="1" dirty="0" err="1">
                <a:latin typeface="Calibri" panose="020F0502020204030204" pitchFamily="34" charset="0"/>
                <a:cs typeface="Calibri" panose="020F0502020204030204" pitchFamily="34" charset="0"/>
              </a:rPr>
              <a:t>Upchunken</a:t>
            </a:r>
            <a:r>
              <a:rPr lang="nl-NL" b="1" dirty="0">
                <a:latin typeface="Calibri" panose="020F0502020204030204" pitchFamily="34" charset="0"/>
                <a:cs typeface="Calibri" panose="020F0502020204030204" pitchFamily="34" charset="0"/>
              </a:rPr>
              <a:t> – Vragen naar het grote verband</a:t>
            </a:r>
          </a:p>
          <a:p>
            <a:pPr marL="285750" indent="-285750" algn="l">
              <a:lnSpc>
                <a:spcPct val="150000"/>
              </a:lnSpc>
              <a:buClr>
                <a:schemeClr val="tx2"/>
              </a:buClr>
              <a:buFont typeface="Arial" panose="020B0604020202020204" pitchFamily="34" charset="0"/>
              <a:buChar char="•"/>
            </a:pPr>
            <a:r>
              <a:rPr lang="nl-NL" sz="1200" dirty="0">
                <a:latin typeface="Calibri" panose="020F0502020204030204" pitchFamily="34" charset="0"/>
                <a:cs typeface="Calibri" panose="020F0502020204030204" pitchFamily="34" charset="0"/>
              </a:rPr>
              <a:t>Met welk doel? Met welke bedoeling?</a:t>
            </a:r>
          </a:p>
          <a:p>
            <a:pPr marL="285750" indent="-285750" algn="l">
              <a:lnSpc>
                <a:spcPct val="150000"/>
              </a:lnSpc>
              <a:buClr>
                <a:schemeClr val="tx2"/>
              </a:buClr>
              <a:buFont typeface="Arial" panose="020B0604020202020204" pitchFamily="34" charset="0"/>
              <a:buChar char="•"/>
            </a:pPr>
            <a:r>
              <a:rPr lang="nl-NL" sz="1200" dirty="0">
                <a:latin typeface="Calibri" panose="020F0502020204030204" pitchFamily="34" charset="0"/>
                <a:cs typeface="Calibri" panose="020F0502020204030204" pitchFamily="34" charset="0"/>
              </a:rPr>
              <a:t>Wat levert dat op? Waar leidt dat toe?</a:t>
            </a:r>
          </a:p>
          <a:p>
            <a:pPr marL="285750" indent="-285750" algn="l">
              <a:lnSpc>
                <a:spcPct val="150000"/>
              </a:lnSpc>
              <a:buClr>
                <a:schemeClr val="tx2"/>
              </a:buClr>
              <a:buFont typeface="Arial" panose="020B0604020202020204" pitchFamily="34" charset="0"/>
              <a:buChar char="•"/>
            </a:pPr>
            <a:r>
              <a:rPr lang="nl-NL" sz="1200" dirty="0">
                <a:latin typeface="Calibri" panose="020F0502020204030204" pitchFamily="34" charset="0"/>
                <a:cs typeface="Calibri" panose="020F0502020204030204" pitchFamily="34" charset="0"/>
              </a:rPr>
              <a:t>Waarom?</a:t>
            </a:r>
          </a:p>
          <a:p>
            <a:pPr marL="285750" indent="-285750" algn="l">
              <a:lnSpc>
                <a:spcPct val="150000"/>
              </a:lnSpc>
              <a:buClr>
                <a:schemeClr val="tx2"/>
              </a:buClr>
              <a:buFont typeface="Arial" panose="020B0604020202020204" pitchFamily="34" charset="0"/>
              <a:buChar char="•"/>
            </a:pPr>
            <a:r>
              <a:rPr lang="nl-NL" sz="1200" dirty="0">
                <a:latin typeface="Calibri" panose="020F0502020204030204" pitchFamily="34" charset="0"/>
                <a:cs typeface="Calibri" panose="020F0502020204030204" pitchFamily="34" charset="0"/>
              </a:rPr>
              <a:t>Wat wil je bereiken?</a:t>
            </a:r>
          </a:p>
          <a:p>
            <a:pPr marL="285750" indent="-285750" algn="l">
              <a:lnSpc>
                <a:spcPct val="150000"/>
              </a:lnSpc>
              <a:buClr>
                <a:schemeClr val="tx2"/>
              </a:buClr>
              <a:buFont typeface="Arial" panose="020B0604020202020204" pitchFamily="34" charset="0"/>
              <a:buChar char="•"/>
            </a:pPr>
            <a:r>
              <a:rPr lang="nl-NL" sz="1200" dirty="0">
                <a:latin typeface="Calibri" panose="020F0502020204030204" pitchFamily="34" charset="0"/>
                <a:cs typeface="Calibri" panose="020F0502020204030204" pitchFamily="34" charset="0"/>
              </a:rPr>
              <a:t>Wat is het hogere doel?</a:t>
            </a:r>
          </a:p>
          <a:p>
            <a:pPr algn="l"/>
            <a:endParaRPr lang="nl-NL" dirty="0">
              <a:latin typeface="Calibri" panose="020F0502020204030204" pitchFamily="34" charset="0"/>
              <a:cs typeface="Calibri" panose="020F0502020204030204" pitchFamily="34" charset="0"/>
            </a:endParaRPr>
          </a:p>
        </p:txBody>
      </p:sp>
      <p:sp>
        <p:nvSpPr>
          <p:cNvPr id="6" name="Tekstvak 5">
            <a:extLst>
              <a:ext uri="{FF2B5EF4-FFF2-40B4-BE49-F238E27FC236}">
                <a16:creationId xmlns:a16="http://schemas.microsoft.com/office/drawing/2014/main" id="{BE3F9394-AC53-4F0E-9985-81558BCE2207}"/>
              </a:ext>
            </a:extLst>
          </p:cNvPr>
          <p:cNvSpPr txBox="1"/>
          <p:nvPr/>
        </p:nvSpPr>
        <p:spPr>
          <a:xfrm>
            <a:off x="701102" y="3705006"/>
            <a:ext cx="3904130" cy="756233"/>
          </a:xfrm>
          <a:prstGeom prst="rect">
            <a:avLst/>
          </a:prstGeom>
          <a:noFill/>
        </p:spPr>
        <p:txBody>
          <a:bodyPr wrap="square" rtlCol="0">
            <a:spAutoFit/>
          </a:bodyPr>
          <a:lstStyle/>
          <a:p>
            <a:pPr>
              <a:lnSpc>
                <a:spcPct val="150000"/>
              </a:lnSpc>
            </a:pPr>
            <a:r>
              <a:rPr lang="nl-NL" b="1" dirty="0">
                <a:latin typeface="Calibri" panose="020F0502020204030204" pitchFamily="34" charset="0"/>
                <a:cs typeface="Calibri" panose="020F0502020204030204" pitchFamily="34" charset="0"/>
              </a:rPr>
              <a:t>Lateraal </a:t>
            </a:r>
            <a:r>
              <a:rPr lang="nl-NL" b="1" dirty="0" err="1">
                <a:latin typeface="Calibri" panose="020F0502020204030204" pitchFamily="34" charset="0"/>
                <a:cs typeface="Calibri" panose="020F0502020204030204" pitchFamily="34" charset="0"/>
              </a:rPr>
              <a:t>chunken</a:t>
            </a:r>
            <a:r>
              <a:rPr lang="nl-NL" b="1" dirty="0">
                <a:latin typeface="Calibri" panose="020F0502020204030204" pitchFamily="34" charset="0"/>
                <a:cs typeface="Calibri" panose="020F0502020204030204" pitchFamily="34" charset="0"/>
              </a:rPr>
              <a:t> – Overzicht / </a:t>
            </a:r>
            <a:r>
              <a:rPr lang="nl-NL" b="1" dirty="0" err="1">
                <a:latin typeface="Calibri" panose="020F0502020204030204" pitchFamily="34" charset="0"/>
                <a:cs typeface="Calibri" panose="020F0502020204030204" pitchFamily="34" charset="0"/>
              </a:rPr>
              <a:t>stuctuur</a:t>
            </a:r>
            <a:endParaRPr lang="nl-NL" b="1" dirty="0">
              <a:latin typeface="Calibri" panose="020F0502020204030204" pitchFamily="34" charset="0"/>
              <a:cs typeface="Calibri" panose="020F0502020204030204" pitchFamily="34" charset="0"/>
            </a:endParaRPr>
          </a:p>
          <a:p>
            <a:pPr marL="285750" indent="-285750">
              <a:lnSpc>
                <a:spcPct val="150000"/>
              </a:lnSpc>
              <a:buClr>
                <a:schemeClr val="tx2"/>
              </a:buClr>
              <a:buFont typeface="Arial" panose="020B0604020202020204" pitchFamily="34" charset="0"/>
              <a:buChar char="•"/>
            </a:pPr>
            <a:r>
              <a:rPr lang="nl-NL" sz="1200" dirty="0">
                <a:latin typeface="Calibri" panose="020F0502020204030204" pitchFamily="34" charset="0"/>
                <a:cs typeface="Calibri" panose="020F0502020204030204" pitchFamily="34" charset="0"/>
              </a:rPr>
              <a:t>En wat nog meer?</a:t>
            </a:r>
          </a:p>
        </p:txBody>
      </p:sp>
      <p:sp>
        <p:nvSpPr>
          <p:cNvPr id="11" name="Tekstvak 10">
            <a:extLst>
              <a:ext uri="{FF2B5EF4-FFF2-40B4-BE49-F238E27FC236}">
                <a16:creationId xmlns:a16="http://schemas.microsoft.com/office/drawing/2014/main" id="{99F5B96A-4D60-4BDC-A99C-4DB6ECE9F589}"/>
              </a:ext>
            </a:extLst>
          </p:cNvPr>
          <p:cNvSpPr txBox="1"/>
          <p:nvPr/>
        </p:nvSpPr>
        <p:spPr>
          <a:xfrm>
            <a:off x="7154480" y="4787396"/>
            <a:ext cx="5087033" cy="1587229"/>
          </a:xfrm>
          <a:prstGeom prst="rect">
            <a:avLst/>
          </a:prstGeom>
          <a:noFill/>
        </p:spPr>
        <p:txBody>
          <a:bodyPr wrap="square" rtlCol="0">
            <a:spAutoFit/>
          </a:bodyPr>
          <a:lstStyle/>
          <a:p>
            <a:pPr>
              <a:lnSpc>
                <a:spcPct val="150000"/>
              </a:lnSpc>
            </a:pPr>
            <a:r>
              <a:rPr lang="nl-NL" b="1" dirty="0" err="1">
                <a:latin typeface="Calibri" panose="020F0502020204030204" pitchFamily="34" charset="0"/>
                <a:cs typeface="Calibri" panose="020F0502020204030204" pitchFamily="34" charset="0"/>
              </a:rPr>
              <a:t>Downchunken</a:t>
            </a:r>
            <a:r>
              <a:rPr lang="nl-NL" b="1" dirty="0">
                <a:latin typeface="Calibri" panose="020F0502020204030204" pitchFamily="34" charset="0"/>
                <a:cs typeface="Calibri" panose="020F0502020204030204" pitchFamily="34" charset="0"/>
              </a:rPr>
              <a:t> – vragen naar meer concrete details </a:t>
            </a:r>
          </a:p>
          <a:p>
            <a:pPr marL="285750" indent="-285750">
              <a:lnSpc>
                <a:spcPct val="150000"/>
              </a:lnSpc>
              <a:buClr>
                <a:schemeClr val="tx2"/>
              </a:buClr>
              <a:buFont typeface="Arial" panose="020B0604020202020204" pitchFamily="34" charset="0"/>
              <a:buChar char="•"/>
            </a:pPr>
            <a:r>
              <a:rPr lang="nl-NL" sz="1200" dirty="0">
                <a:latin typeface="Calibri" panose="020F0502020204030204" pitchFamily="34" charset="0"/>
                <a:cs typeface="Calibri" panose="020F0502020204030204" pitchFamily="34" charset="0"/>
              </a:rPr>
              <a:t>Geef eens een voorbeeld?</a:t>
            </a:r>
          </a:p>
          <a:p>
            <a:pPr marL="285750" indent="-285750">
              <a:lnSpc>
                <a:spcPct val="150000"/>
              </a:lnSpc>
              <a:buClr>
                <a:schemeClr val="tx2"/>
              </a:buClr>
              <a:buFont typeface="Arial" panose="020B0604020202020204" pitchFamily="34" charset="0"/>
              <a:buChar char="•"/>
            </a:pPr>
            <a:r>
              <a:rPr lang="nl-NL" sz="1200" dirty="0">
                <a:latin typeface="Calibri" panose="020F0502020204030204" pitchFamily="34" charset="0"/>
                <a:cs typeface="Calibri" panose="020F0502020204030204" pitchFamily="34" charset="0"/>
              </a:rPr>
              <a:t>Wat specifiek?</a:t>
            </a:r>
          </a:p>
          <a:p>
            <a:pPr marL="285750" indent="-285750">
              <a:lnSpc>
                <a:spcPct val="150000"/>
              </a:lnSpc>
              <a:buClr>
                <a:schemeClr val="tx2"/>
              </a:buClr>
              <a:buFont typeface="Arial" panose="020B0604020202020204" pitchFamily="34" charset="0"/>
              <a:buChar char="•"/>
            </a:pPr>
            <a:r>
              <a:rPr lang="nl-NL" sz="1200" dirty="0">
                <a:latin typeface="Calibri" panose="020F0502020204030204" pitchFamily="34" charset="0"/>
                <a:cs typeface="Calibri" panose="020F0502020204030204" pitchFamily="34" charset="0"/>
              </a:rPr>
              <a:t>Hoeveel…(precies)?</a:t>
            </a:r>
          </a:p>
          <a:p>
            <a:pPr marL="285750" indent="-285750">
              <a:lnSpc>
                <a:spcPct val="150000"/>
              </a:lnSpc>
              <a:buClr>
                <a:schemeClr val="tx2"/>
              </a:buClr>
              <a:buFont typeface="Arial" panose="020B0604020202020204" pitchFamily="34" charset="0"/>
              <a:buChar char="•"/>
            </a:pPr>
            <a:r>
              <a:rPr lang="nl-NL" sz="1200" dirty="0">
                <a:latin typeface="Calibri" panose="020F0502020204030204" pitchFamily="34" charset="0"/>
                <a:cs typeface="Calibri" panose="020F0502020204030204" pitchFamily="34" charset="0"/>
              </a:rPr>
              <a:t>Wie…, wanneer…, waar…, welke…., hoe…,</a:t>
            </a:r>
          </a:p>
        </p:txBody>
      </p:sp>
      <p:grpSp>
        <p:nvGrpSpPr>
          <p:cNvPr id="17" name="Groep 16">
            <a:extLst>
              <a:ext uri="{FF2B5EF4-FFF2-40B4-BE49-F238E27FC236}">
                <a16:creationId xmlns:a16="http://schemas.microsoft.com/office/drawing/2014/main" id="{1C2FC99D-7FA7-4A34-B1F4-881E17FF6FF7}"/>
              </a:ext>
            </a:extLst>
          </p:cNvPr>
          <p:cNvGrpSpPr/>
          <p:nvPr/>
        </p:nvGrpSpPr>
        <p:grpSpPr>
          <a:xfrm>
            <a:off x="4605232" y="1927972"/>
            <a:ext cx="2499735" cy="4038601"/>
            <a:chOff x="769004" y="1867629"/>
            <a:chExt cx="2499735" cy="4038601"/>
          </a:xfrm>
        </p:grpSpPr>
        <p:grpSp>
          <p:nvGrpSpPr>
            <p:cNvPr id="12" name="Groep 11">
              <a:extLst>
                <a:ext uri="{FF2B5EF4-FFF2-40B4-BE49-F238E27FC236}">
                  <a16:creationId xmlns:a16="http://schemas.microsoft.com/office/drawing/2014/main" id="{1BF9E2B6-9C4A-4A95-AA7B-854E6931C116}"/>
                </a:ext>
              </a:extLst>
            </p:cNvPr>
            <p:cNvGrpSpPr/>
            <p:nvPr/>
          </p:nvGrpSpPr>
          <p:grpSpPr>
            <a:xfrm>
              <a:off x="769004" y="1867629"/>
              <a:ext cx="1998280" cy="4038601"/>
              <a:chOff x="3477611" y="1904999"/>
              <a:chExt cx="1998280" cy="4038601"/>
            </a:xfrm>
          </p:grpSpPr>
          <p:sp>
            <p:nvSpPr>
              <p:cNvPr id="3" name="Pijl: omlaag 2">
                <a:extLst>
                  <a:ext uri="{FF2B5EF4-FFF2-40B4-BE49-F238E27FC236}">
                    <a16:creationId xmlns:a16="http://schemas.microsoft.com/office/drawing/2014/main" id="{C7519653-5078-4796-B63E-DE53AEE65E3D}"/>
                  </a:ext>
                </a:extLst>
              </p:cNvPr>
              <p:cNvSpPr/>
              <p:nvPr/>
            </p:nvSpPr>
            <p:spPr>
              <a:xfrm>
                <a:off x="5013433" y="4162096"/>
                <a:ext cx="462458" cy="1781504"/>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Pijl: omlaag 7">
                <a:extLst>
                  <a:ext uri="{FF2B5EF4-FFF2-40B4-BE49-F238E27FC236}">
                    <a16:creationId xmlns:a16="http://schemas.microsoft.com/office/drawing/2014/main" id="{88309BE5-3517-4D76-8136-7F1D3DCB3A47}"/>
                  </a:ext>
                </a:extLst>
              </p:cNvPr>
              <p:cNvSpPr/>
              <p:nvPr/>
            </p:nvSpPr>
            <p:spPr>
              <a:xfrm rot="5400000">
                <a:off x="4137134" y="3022510"/>
                <a:ext cx="462458" cy="1781504"/>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Pijl: omlaag 9">
                <a:extLst>
                  <a:ext uri="{FF2B5EF4-FFF2-40B4-BE49-F238E27FC236}">
                    <a16:creationId xmlns:a16="http://schemas.microsoft.com/office/drawing/2014/main" id="{E954BFA4-727B-4C1D-867E-A1F1FD8C46C9}"/>
                  </a:ext>
                </a:extLst>
              </p:cNvPr>
              <p:cNvSpPr/>
              <p:nvPr/>
            </p:nvSpPr>
            <p:spPr>
              <a:xfrm rot="10800000">
                <a:off x="5013433" y="1904999"/>
                <a:ext cx="462458" cy="1781504"/>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4" name="Graphic 13" descr="Duim omhoog met effen opvulling">
              <a:extLst>
                <a:ext uri="{FF2B5EF4-FFF2-40B4-BE49-F238E27FC236}">
                  <a16:creationId xmlns:a16="http://schemas.microsoft.com/office/drawing/2014/main" id="{DD2DE40D-6257-4D61-99A9-4FCC044135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54339" y="1917451"/>
              <a:ext cx="914400" cy="914400"/>
            </a:xfrm>
            <a:prstGeom prst="rect">
              <a:avLst/>
            </a:prstGeom>
          </p:spPr>
        </p:pic>
        <p:pic>
          <p:nvPicPr>
            <p:cNvPr id="16" name="Graphic 15" descr="Duim omlaag met effen opvulling">
              <a:extLst>
                <a:ext uri="{FF2B5EF4-FFF2-40B4-BE49-F238E27FC236}">
                  <a16:creationId xmlns:a16="http://schemas.microsoft.com/office/drawing/2014/main" id="{4EB7BD6C-4F95-4867-AA35-6EE02B073A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4339" y="4920649"/>
              <a:ext cx="914400" cy="914400"/>
            </a:xfrm>
            <a:prstGeom prst="rect">
              <a:avLst/>
            </a:prstGeom>
          </p:spPr>
        </p:pic>
        <p:pic>
          <p:nvPicPr>
            <p:cNvPr id="18" name="Graphic 17" descr="Duim omhoog met effen opvulling">
              <a:extLst>
                <a:ext uri="{FF2B5EF4-FFF2-40B4-BE49-F238E27FC236}">
                  <a16:creationId xmlns:a16="http://schemas.microsoft.com/office/drawing/2014/main" id="{52AAD4FC-4DC9-4FB0-9090-90DB0B8D7F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836180" y="3131120"/>
              <a:ext cx="914400" cy="914400"/>
            </a:xfrm>
            <a:prstGeom prst="rect">
              <a:avLst/>
            </a:prstGeom>
          </p:spPr>
        </p:pic>
      </p:grpSp>
    </p:spTree>
    <p:extLst>
      <p:ext uri="{BB962C8B-B14F-4D97-AF65-F5344CB8AC3E}">
        <p14:creationId xmlns:p14="http://schemas.microsoft.com/office/powerpoint/2010/main" val="2176922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701566" y="17031"/>
            <a:ext cx="10515600" cy="1325563"/>
          </a:xfrm>
        </p:spPr>
        <p:txBody>
          <a:bodyPr>
            <a:normAutofit/>
          </a:bodyPr>
          <a:lstStyle/>
          <a:p>
            <a:r>
              <a:rPr lang="nl-NL" sz="3600" cap="none" dirty="0">
                <a:latin typeface="Calibri" panose="020F0502020204030204" pitchFamily="34" charset="0"/>
                <a:cs typeface="Calibri" panose="020F0502020204030204" pitchFamily="34" charset="0"/>
              </a:rPr>
              <a:t>Programma Mondelinge communicatie</a:t>
            </a:r>
            <a:br>
              <a:rPr lang="nl-NL" sz="3600" cap="none" dirty="0">
                <a:latin typeface="Calibri" panose="020F0502020204030204" pitchFamily="34" charset="0"/>
                <a:cs typeface="Calibri" panose="020F0502020204030204" pitchFamily="34" charset="0"/>
              </a:rPr>
            </a:br>
            <a:r>
              <a:rPr lang="nl-NL" sz="3600" cap="none" dirty="0">
                <a:latin typeface="Calibri" panose="020F0502020204030204" pitchFamily="34" charset="0"/>
                <a:cs typeface="Calibri" panose="020F0502020204030204" pitchFamily="34" charset="0"/>
              </a:rPr>
              <a:t>Gespreksvoering</a:t>
            </a:r>
          </a:p>
        </p:txBody>
      </p:sp>
      <p:sp>
        <p:nvSpPr>
          <p:cNvPr id="2" name="Tijdelijke aanduiding voor dianummer 1">
            <a:extLst>
              <a:ext uri="{FF2B5EF4-FFF2-40B4-BE49-F238E27FC236}">
                <a16:creationId xmlns:a16="http://schemas.microsoft.com/office/drawing/2014/main" id="{372A916A-6A26-4385-ABCA-6A37499E3DA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6" name="Tekstvak 5">
            <a:extLst>
              <a:ext uri="{FF2B5EF4-FFF2-40B4-BE49-F238E27FC236}">
                <a16:creationId xmlns:a16="http://schemas.microsoft.com/office/drawing/2014/main" id="{76673F71-9670-44E7-AD38-FBEA96F40831}"/>
              </a:ext>
            </a:extLst>
          </p:cNvPr>
          <p:cNvSpPr txBox="1"/>
          <p:nvPr/>
        </p:nvSpPr>
        <p:spPr>
          <a:xfrm>
            <a:off x="701566" y="1653912"/>
            <a:ext cx="7501321" cy="37240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E50856"/>
              </a:buClr>
              <a:buSzTx/>
              <a:buFontTx/>
              <a:buNone/>
              <a:tabLst/>
              <a:defRPr/>
            </a:pPr>
            <a:endParaRPr lang="nl-NL" sz="2400" dirty="0">
              <a:solidFill>
                <a:prstClr val="black"/>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E50856"/>
              </a:buClr>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Week</a:t>
            </a:r>
            <a:r>
              <a:rPr kumimoji="0" lang="nl-NL" sz="2400" b="0" i="0" u="none" strike="noStrike" kern="1200" cap="none" spc="0" normalizeH="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lang="nl-NL" sz="2400" dirty="0">
                <a:solidFill>
                  <a:prstClr val="black"/>
                </a:solidFill>
                <a:latin typeface="Calibri" panose="020F0502020204030204" pitchFamily="34" charset="0"/>
                <a:cs typeface="Calibri" panose="020F0502020204030204" pitchFamily="34" charset="0"/>
              </a:rPr>
              <a:t>3</a:t>
            </a:r>
            <a:r>
              <a:rPr kumimoji="0" lang="nl-NL" sz="2400" b="0" i="0" u="none" strike="noStrike" kern="1200" cap="none" spc="0" normalizeH="0" noProof="0" dirty="0">
                <a:ln>
                  <a:noFill/>
                </a:ln>
                <a:solidFill>
                  <a:prstClr val="black"/>
                </a:solidFill>
                <a:effectLst/>
                <a:uLnTx/>
                <a:uFillTx/>
                <a:latin typeface="Calibri" panose="020F0502020204030204" pitchFamily="34" charset="0"/>
                <a:ea typeface="+mn-ea"/>
                <a:cs typeface="Calibri" panose="020F0502020204030204" pitchFamily="34" charset="0"/>
              </a:rPr>
              <a:t>-4: </a:t>
            </a:r>
            <a:r>
              <a:rPr kumimoji="0" lang="nl-NL"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Gesprekken</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lang="nl-NL" sz="2000" dirty="0">
                <a:solidFill>
                  <a:prstClr val="black"/>
                </a:solidFill>
                <a:latin typeface="Calibri" panose="020F0502020204030204" pitchFamily="34" charset="0"/>
                <a:cs typeface="Calibri" panose="020F0502020204030204" pitchFamily="34" charset="0"/>
              </a:rPr>
              <a:t>Zakelijke gesprekken</a:t>
            </a:r>
            <a:endParaRPr kumimoji="0" lang="nl-NL"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Voorbereiding met DROP model</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Gespreksniveaus en –technieken</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r>
              <a:rPr kumimoji="0" lang="nl-NL"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Feedback, weerstand en reflecteren</a:t>
            </a:r>
          </a:p>
          <a:p>
            <a:pPr marL="742950" marR="0" lvl="1" indent="-285750" algn="l" defTabSz="914400" rtl="0" eaLnBrk="1" fontAlgn="auto" latinLnBrk="0" hangingPunct="1">
              <a:lnSpc>
                <a:spcPct val="100000"/>
              </a:lnSpc>
              <a:spcBef>
                <a:spcPts val="0"/>
              </a:spcBef>
              <a:spcAft>
                <a:spcPts val="0"/>
              </a:spcAft>
              <a:buClr>
                <a:srgbClr val="E50856"/>
              </a:buClr>
              <a:buSzTx/>
              <a:buFont typeface="Arial" panose="020B0604020202020204" pitchFamily="34" charset="0"/>
              <a:buChar char="•"/>
              <a:tabLst/>
              <a:defRPr/>
            </a:pPr>
            <a:endParaRPr lang="nl-NL" sz="2000" dirty="0">
              <a:solidFill>
                <a:prstClr val="black"/>
              </a:solidFill>
              <a:latin typeface="Calibri" panose="020F0502020204030204" pitchFamily="34" charset="0"/>
              <a:cs typeface="Calibri" panose="020F0502020204030204" pitchFamily="34" charset="0"/>
            </a:endParaRPr>
          </a:p>
          <a:p>
            <a:pPr>
              <a:buClr>
                <a:srgbClr val="E50856"/>
              </a:buClr>
              <a:defRPr/>
            </a:pPr>
            <a:r>
              <a:rPr lang="nl-NL" sz="2400" dirty="0">
                <a:solidFill>
                  <a:prstClr val="black"/>
                </a:solidFill>
                <a:latin typeface="Calibri" panose="020F0502020204030204" pitchFamily="34" charset="0"/>
                <a:cs typeface="Calibri" panose="020F0502020204030204" pitchFamily="34" charset="0"/>
              </a:rPr>
              <a:t>Week 5-6: Oefenen </a:t>
            </a:r>
          </a:p>
          <a:p>
            <a:pPr marL="742950" lvl="1" indent="-285750">
              <a:buClr>
                <a:srgbClr val="E50856"/>
              </a:buClr>
              <a:buFont typeface="Arial" panose="020B0604020202020204" pitchFamily="34" charset="0"/>
              <a:buChar char="•"/>
              <a:defRPr/>
            </a:pPr>
            <a:r>
              <a:rPr lang="nl-NL" sz="2000" dirty="0">
                <a:solidFill>
                  <a:prstClr val="black"/>
                </a:solidFill>
                <a:latin typeface="Calibri" panose="020F0502020204030204" pitchFamily="34" charset="0"/>
                <a:cs typeface="Calibri" panose="020F0502020204030204" pitchFamily="34" charset="0"/>
              </a:rPr>
              <a:t>Week 5: gespreksvoering</a:t>
            </a:r>
          </a:p>
          <a:p>
            <a:pPr marL="742950" lvl="1" indent="-285750">
              <a:buClr>
                <a:srgbClr val="E50856"/>
              </a:buClr>
              <a:buFont typeface="Arial" panose="020B0604020202020204" pitchFamily="34" charset="0"/>
              <a:buChar char="•"/>
              <a:defRPr/>
            </a:pPr>
            <a:r>
              <a:rPr lang="nl-NL" sz="2000" dirty="0">
                <a:solidFill>
                  <a:prstClr val="black"/>
                </a:solidFill>
                <a:latin typeface="Calibri" panose="020F0502020204030204" pitchFamily="34" charset="0"/>
                <a:cs typeface="Calibri" panose="020F0502020204030204" pitchFamily="34" charset="0"/>
              </a:rPr>
              <a:t>Week 6: presenteren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rial"/>
              <a:ea typeface="+mn-ea"/>
              <a:cs typeface="+mn-cs"/>
            </a:endParaRPr>
          </a:p>
        </p:txBody>
      </p:sp>
      <p:pic>
        <p:nvPicPr>
          <p:cNvPr id="7" name="Afbeelding 6">
            <a:extLst>
              <a:ext uri="{FF2B5EF4-FFF2-40B4-BE49-F238E27FC236}">
                <a16:creationId xmlns:a16="http://schemas.microsoft.com/office/drawing/2014/main" id="{F191CCAC-666B-48A5-8DDC-EF890B52CC58}"/>
              </a:ext>
            </a:extLst>
          </p:cNvPr>
          <p:cNvPicPr>
            <a:picLocks noChangeAspect="1"/>
          </p:cNvPicPr>
          <p:nvPr/>
        </p:nvPicPr>
        <p:blipFill>
          <a:blip r:embed="rId3"/>
          <a:stretch>
            <a:fillRect/>
          </a:stretch>
        </p:blipFill>
        <p:spPr>
          <a:xfrm>
            <a:off x="8318500" y="2"/>
            <a:ext cx="3873500" cy="6857998"/>
          </a:xfrm>
          <a:prstGeom prst="rect">
            <a:avLst/>
          </a:prstGeom>
        </p:spPr>
      </p:pic>
      <p:pic>
        <p:nvPicPr>
          <p:cNvPr id="5" name="Afbeelding 4" descr="Groep jonge mensen in een kring in de sportschool">
            <a:extLst>
              <a:ext uri="{FF2B5EF4-FFF2-40B4-BE49-F238E27FC236}">
                <a16:creationId xmlns:a16="http://schemas.microsoft.com/office/drawing/2014/main" id="{59FF8718-9CFB-448B-8585-10A361930B93}"/>
              </a:ext>
            </a:extLst>
          </p:cNvPr>
          <p:cNvPicPr>
            <a:picLocks noChangeAspect="1"/>
          </p:cNvPicPr>
          <p:nvPr/>
        </p:nvPicPr>
        <p:blipFill rotWithShape="1">
          <a:blip r:embed="rId4"/>
          <a:srcRect t="9968" r="19090" b="22336"/>
          <a:stretch/>
        </p:blipFill>
        <p:spPr>
          <a:xfrm>
            <a:off x="8318500" y="2348983"/>
            <a:ext cx="3873501" cy="2160033"/>
          </a:xfrm>
          <a:prstGeom prst="rect">
            <a:avLst/>
          </a:prstGeom>
        </p:spPr>
      </p:pic>
    </p:spTree>
    <p:extLst>
      <p:ext uri="{BB962C8B-B14F-4D97-AF65-F5344CB8AC3E}">
        <p14:creationId xmlns:p14="http://schemas.microsoft.com/office/powerpoint/2010/main" val="303261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Bliksem in een maïsveld">
            <a:extLst>
              <a:ext uri="{FF2B5EF4-FFF2-40B4-BE49-F238E27FC236}">
                <a16:creationId xmlns:a16="http://schemas.microsoft.com/office/drawing/2014/main" id="{F2A22CB5-7145-48A1-9386-7B08E2C7F004}"/>
              </a:ext>
            </a:extLst>
          </p:cNvPr>
          <p:cNvPicPr>
            <a:picLocks noChangeAspect="1"/>
          </p:cNvPicPr>
          <p:nvPr/>
        </p:nvPicPr>
        <p:blipFill>
          <a:blip r:embed="rId3">
            <a:alphaModFix amt="11000"/>
          </a:blip>
          <a:stretch>
            <a:fillRect/>
          </a:stretch>
        </p:blipFill>
        <p:spPr>
          <a:xfrm>
            <a:off x="-115614" y="-673538"/>
            <a:ext cx="12307614" cy="8205076"/>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3200" cap="none" dirty="0">
                <a:latin typeface="Calibri" panose="020F0502020204030204" pitchFamily="34" charset="0"/>
                <a:cs typeface="Calibri" panose="020F0502020204030204" pitchFamily="34" charset="0"/>
              </a:rPr>
              <a:t>Gespreksvoering </a:t>
            </a:r>
            <a:br>
              <a:rPr lang="nl-NL" sz="3200"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Weerstand</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8" name="Tijdelijke aanduiding voor inhoud 2">
            <a:extLst>
              <a:ext uri="{FF2B5EF4-FFF2-40B4-BE49-F238E27FC236}">
                <a16:creationId xmlns:a16="http://schemas.microsoft.com/office/drawing/2014/main" id="{D362FC63-B7BA-4D79-AAF4-117404A7AFE6}"/>
              </a:ext>
            </a:extLst>
          </p:cNvPr>
          <p:cNvSpPr txBox="1">
            <a:spLocks/>
          </p:cNvSpPr>
          <p:nvPr/>
        </p:nvSpPr>
        <p:spPr>
          <a:xfrm>
            <a:off x="838200" y="1877318"/>
            <a:ext cx="11405695" cy="4259262"/>
          </a:xfrm>
          <a:prstGeom prst="rect">
            <a:avLst/>
          </a:prstGeom>
        </p:spPr>
        <p:txBody>
          <a:bodyPr>
            <a:no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None/>
            </a:pPr>
            <a:r>
              <a:rPr lang="nl-NL" b="1" dirty="0">
                <a:latin typeface="Calibri" panose="020F0502020204030204" pitchFamily="34" charset="0"/>
                <a:cs typeface="Calibri" panose="020F0502020204030204" pitchFamily="34" charset="0"/>
              </a:rPr>
              <a:t>Gevoelens en gedachten met een negatieve lading ten opzichte van een bepaalde situatie. </a:t>
            </a:r>
          </a:p>
          <a:p>
            <a:pPr marL="0" indent="0">
              <a:buNone/>
            </a:pPr>
            <a:r>
              <a:rPr lang="nl-NL" b="1" dirty="0">
                <a:latin typeface="Calibri" panose="020F0502020204030204" pitchFamily="34" charset="0"/>
                <a:cs typeface="Calibri" panose="020F0502020204030204" pitchFamily="34" charset="0"/>
              </a:rPr>
              <a:t>Het uit zich in: </a:t>
            </a:r>
          </a:p>
          <a:p>
            <a:pPr marL="0" indent="0">
              <a:buNone/>
            </a:pPr>
            <a:r>
              <a:rPr lang="nl-NL" b="1" dirty="0">
                <a:latin typeface="Calibri" panose="020F0502020204030204" pitchFamily="34" charset="0"/>
                <a:cs typeface="Calibri" panose="020F0502020204030204" pitchFamily="34" charset="0"/>
              </a:rPr>
              <a:t>Vluchtgedrag</a:t>
            </a:r>
          </a:p>
          <a:p>
            <a:pPr lvl="2">
              <a:buClr>
                <a:schemeClr val="tx2"/>
              </a:buClr>
            </a:pPr>
            <a:r>
              <a:rPr lang="nl-NL" dirty="0">
                <a:latin typeface="Calibri" panose="020F0502020204030204" pitchFamily="34" charset="0"/>
                <a:cs typeface="Calibri" panose="020F0502020204030204" pitchFamily="34" charset="0"/>
              </a:rPr>
              <a:t>Non-verbaal: houding, wegkijken</a:t>
            </a:r>
          </a:p>
          <a:p>
            <a:pPr lvl="2">
              <a:buClr>
                <a:schemeClr val="tx2"/>
              </a:buClr>
            </a:pPr>
            <a:r>
              <a:rPr lang="nl-NL" dirty="0">
                <a:latin typeface="Calibri" panose="020F0502020204030204" pitchFamily="34" charset="0"/>
                <a:cs typeface="Calibri" panose="020F0502020204030204" pitchFamily="34" charset="0"/>
              </a:rPr>
              <a:t>Verbaal: ‘om het onderwerp heen’ praten, belachelijk maken</a:t>
            </a:r>
          </a:p>
          <a:p>
            <a:pPr marL="0" indent="0">
              <a:buNone/>
            </a:pPr>
            <a:r>
              <a:rPr lang="nl-NL" b="1" dirty="0">
                <a:latin typeface="Calibri" panose="020F0502020204030204" pitchFamily="34" charset="0"/>
                <a:cs typeface="Calibri" panose="020F0502020204030204" pitchFamily="34" charset="0"/>
              </a:rPr>
              <a:t>Vechtgedrag</a:t>
            </a:r>
          </a:p>
          <a:p>
            <a:pPr lvl="2">
              <a:buClr>
                <a:schemeClr val="tx2"/>
              </a:buClr>
            </a:pPr>
            <a:r>
              <a:rPr lang="nl-NL" dirty="0">
                <a:latin typeface="Calibri" panose="020F0502020204030204" pitchFamily="34" charset="0"/>
                <a:cs typeface="Calibri" panose="020F0502020204030204" pitchFamily="34" charset="0"/>
              </a:rPr>
              <a:t>Openlijke weerstand: ingaan tegen voorstellen en ideeën</a:t>
            </a:r>
          </a:p>
          <a:p>
            <a:pPr lvl="2">
              <a:buClr>
                <a:schemeClr val="tx2"/>
              </a:buClr>
            </a:pPr>
            <a:r>
              <a:rPr lang="nl-NL" dirty="0">
                <a:latin typeface="Calibri" panose="020F0502020204030204" pitchFamily="34" charset="0"/>
                <a:cs typeface="Calibri" panose="020F0502020204030204" pitchFamily="34" charset="0"/>
              </a:rPr>
              <a:t>Ondermijnen van andermans positie</a:t>
            </a:r>
          </a:p>
          <a:p>
            <a:pPr lvl="2">
              <a:buClr>
                <a:schemeClr val="tx2"/>
              </a:buClr>
            </a:pPr>
            <a:r>
              <a:rPr lang="nl-NL" dirty="0">
                <a:latin typeface="Calibri" panose="020F0502020204030204" pitchFamily="34" charset="0"/>
                <a:cs typeface="Calibri" panose="020F0502020204030204" pitchFamily="34" charset="0"/>
              </a:rPr>
              <a:t>Negativisme: alles wordt afgekraakt</a:t>
            </a:r>
          </a:p>
          <a:p>
            <a:pPr marL="77174" indent="0">
              <a:buNone/>
            </a:pPr>
            <a:r>
              <a:rPr lang="nl-NL" b="1" dirty="0" err="1">
                <a:latin typeface="Calibri" panose="020F0502020204030204" pitchFamily="34" charset="0"/>
                <a:cs typeface="Calibri" panose="020F0502020204030204" pitchFamily="34" charset="0"/>
              </a:rPr>
              <a:t>Freezegedrag</a:t>
            </a:r>
            <a:endParaRPr lang="nl-NL" b="1" dirty="0">
              <a:latin typeface="Calibri" panose="020F0502020204030204" pitchFamily="34" charset="0"/>
              <a:cs typeface="Calibri" panose="020F0502020204030204" pitchFamily="34" charset="0"/>
            </a:endParaRPr>
          </a:p>
          <a:p>
            <a:pPr lvl="2">
              <a:buClr>
                <a:schemeClr val="tx2"/>
              </a:buClr>
            </a:pPr>
            <a:r>
              <a:rPr lang="nl-NL" dirty="0">
                <a:latin typeface="Calibri" panose="020F0502020204030204" pitchFamily="34" charset="0"/>
                <a:cs typeface="Calibri" panose="020F0502020204030204" pitchFamily="34" charset="0"/>
              </a:rPr>
              <a:t>Je verstijft en weet niet meer wat te zeggen</a:t>
            </a:r>
          </a:p>
        </p:txBody>
      </p:sp>
    </p:spTree>
    <p:extLst>
      <p:ext uri="{BB962C8B-B14F-4D97-AF65-F5344CB8AC3E}">
        <p14:creationId xmlns:p14="http://schemas.microsoft.com/office/powerpoint/2010/main" val="405739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3200" cap="none" dirty="0">
                <a:latin typeface="Calibri" panose="020F0502020204030204" pitchFamily="34" charset="0"/>
                <a:cs typeface="Calibri" panose="020F0502020204030204" pitchFamily="34" charset="0"/>
              </a:rPr>
              <a:t>Gespreksvoering </a:t>
            </a:r>
            <a:br>
              <a:rPr lang="nl-NL" sz="3200" cap="none" dirty="0">
                <a:latin typeface="Calibri" panose="020F0502020204030204" pitchFamily="34" charset="0"/>
                <a:cs typeface="Calibri" panose="020F0502020204030204" pitchFamily="34" charset="0"/>
              </a:rPr>
            </a:br>
            <a:r>
              <a:rPr lang="nl-NL" sz="3200" cap="none" dirty="0">
                <a:latin typeface="Calibri" panose="020F0502020204030204" pitchFamily="34" charset="0"/>
                <a:cs typeface="Calibri" panose="020F0502020204030204" pitchFamily="34" charset="0"/>
              </a:rPr>
              <a:t>Oefening weerstand</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3" name="Afbeelding 2" descr="Bliksem in een maïsveld">
            <a:extLst>
              <a:ext uri="{FF2B5EF4-FFF2-40B4-BE49-F238E27FC236}">
                <a16:creationId xmlns:a16="http://schemas.microsoft.com/office/drawing/2014/main" id="{B025EAFA-23C8-4C67-9A52-823327053D2D}"/>
              </a:ext>
            </a:extLst>
          </p:cNvPr>
          <p:cNvPicPr>
            <a:picLocks noChangeAspect="1"/>
          </p:cNvPicPr>
          <p:nvPr/>
        </p:nvPicPr>
        <p:blipFill rotWithShape="1">
          <a:blip r:embed="rId3">
            <a:alphaModFix amt="41000"/>
          </a:blip>
          <a:srcRect l="7294" r="54801"/>
          <a:stretch/>
        </p:blipFill>
        <p:spPr>
          <a:xfrm>
            <a:off x="8338596" y="0"/>
            <a:ext cx="3899337" cy="6858000"/>
          </a:xfrm>
          <a:prstGeom prst="rect">
            <a:avLst/>
          </a:prstGeom>
        </p:spPr>
      </p:pic>
      <p:sp>
        <p:nvSpPr>
          <p:cNvPr id="9" name="Tekstvak 8">
            <a:extLst>
              <a:ext uri="{FF2B5EF4-FFF2-40B4-BE49-F238E27FC236}">
                <a16:creationId xmlns:a16="http://schemas.microsoft.com/office/drawing/2014/main" id="{61FC570F-A048-43CB-BD39-698F9FD5D42E}"/>
              </a:ext>
            </a:extLst>
          </p:cNvPr>
          <p:cNvSpPr txBox="1"/>
          <p:nvPr/>
        </p:nvSpPr>
        <p:spPr>
          <a:xfrm>
            <a:off x="945250" y="1702628"/>
            <a:ext cx="7286297" cy="4199611"/>
          </a:xfrm>
          <a:prstGeom prst="rect">
            <a:avLst/>
          </a:prstGeom>
          <a:noFill/>
        </p:spPr>
        <p:txBody>
          <a:bodyPr wrap="square">
            <a:spAutoFit/>
          </a:bodyPr>
          <a:lstStyle/>
          <a:p>
            <a:pPr>
              <a:lnSpc>
                <a:spcPct val="150000"/>
              </a:lnSpc>
            </a:pPr>
            <a:r>
              <a:rPr lang="nl-NL" sz="2000" dirty="0">
                <a:latin typeface="Calibri" panose="020F0502020204030204" pitchFamily="34" charset="0"/>
                <a:cs typeface="Calibri" panose="020F0502020204030204" pitchFamily="34" charset="0"/>
              </a:rPr>
              <a:t>Denk aan een situatie waarin je weerstand had. </a:t>
            </a:r>
          </a:p>
          <a:p>
            <a:pPr marL="800100" lvl="1" indent="-342900">
              <a:lnSpc>
                <a:spcPct val="150000"/>
              </a:lnSpc>
              <a:buClr>
                <a:schemeClr val="tx2"/>
              </a:buClr>
              <a:buFont typeface="Wingdings" panose="05000000000000000000" pitchFamily="2" charset="2"/>
              <a:buChar char="þ"/>
            </a:pPr>
            <a:r>
              <a:rPr lang="nl-NL" sz="2000" dirty="0">
                <a:latin typeface="Calibri" panose="020F0502020204030204" pitchFamily="34" charset="0"/>
                <a:cs typeface="Calibri" panose="020F0502020204030204" pitchFamily="34" charset="0"/>
              </a:rPr>
              <a:t>Wat was de situatie?</a:t>
            </a:r>
          </a:p>
          <a:p>
            <a:pPr marL="800100" lvl="1" indent="-342900">
              <a:lnSpc>
                <a:spcPct val="150000"/>
              </a:lnSpc>
              <a:buClr>
                <a:schemeClr val="tx2"/>
              </a:buClr>
              <a:buFont typeface="Wingdings" panose="05000000000000000000" pitchFamily="2" charset="2"/>
              <a:buChar char="þ"/>
            </a:pPr>
            <a:r>
              <a:rPr lang="nl-NL" sz="2000" dirty="0">
                <a:latin typeface="Calibri" panose="020F0502020204030204" pitchFamily="34" charset="0"/>
                <a:cs typeface="Calibri" panose="020F0502020204030204" pitchFamily="34" charset="0"/>
              </a:rPr>
              <a:t>Welk weerstandsgedrag vertoonde je? </a:t>
            </a:r>
          </a:p>
          <a:p>
            <a:pPr marL="800100" lvl="1" indent="-342900">
              <a:lnSpc>
                <a:spcPct val="150000"/>
              </a:lnSpc>
              <a:buClr>
                <a:schemeClr val="tx2"/>
              </a:buClr>
              <a:buFont typeface="Wingdings" panose="05000000000000000000" pitchFamily="2" charset="2"/>
              <a:buChar char="þ"/>
            </a:pPr>
            <a:r>
              <a:rPr lang="nl-NL" sz="2000" dirty="0">
                <a:latin typeface="Calibri" panose="020F0502020204030204" pitchFamily="34" charset="0"/>
                <a:cs typeface="Calibri" panose="020F0502020204030204" pitchFamily="34" charset="0"/>
              </a:rPr>
              <a:t>Wat maakte dat je in de weerstand schoot?</a:t>
            </a:r>
          </a:p>
          <a:p>
            <a:pPr marL="32147">
              <a:lnSpc>
                <a:spcPct val="150000"/>
              </a:lnSpc>
            </a:pPr>
            <a:r>
              <a:rPr lang="nl-NL" sz="2000" dirty="0">
                <a:latin typeface="Calibri" panose="020F0502020204030204" pitchFamily="34" charset="0"/>
                <a:cs typeface="Calibri" panose="020F0502020204030204" pitchFamily="34" charset="0"/>
              </a:rPr>
              <a:t>Analyseer de situatie in tweetallen</a:t>
            </a:r>
          </a:p>
          <a:p>
            <a:pPr marL="489347" lvl="1">
              <a:lnSpc>
                <a:spcPct val="150000"/>
              </a:lnSpc>
            </a:pPr>
            <a:r>
              <a:rPr lang="nl-NL" sz="2000" b="1" dirty="0">
                <a:latin typeface="Calibri" panose="020F0502020204030204" pitchFamily="34" charset="0"/>
                <a:cs typeface="Calibri" panose="020F0502020204030204" pitchFamily="34" charset="0"/>
              </a:rPr>
              <a:t>A:</a:t>
            </a:r>
            <a:r>
              <a:rPr lang="nl-NL" sz="2000" dirty="0">
                <a:latin typeface="Calibri" panose="020F0502020204030204" pitchFamily="34" charset="0"/>
                <a:cs typeface="Calibri" panose="020F0502020204030204" pitchFamily="34" charset="0"/>
              </a:rPr>
              <a:t> brengt situatie in</a:t>
            </a:r>
          </a:p>
          <a:p>
            <a:pPr marL="489347" lvl="1">
              <a:lnSpc>
                <a:spcPct val="150000"/>
              </a:lnSpc>
            </a:pPr>
            <a:r>
              <a:rPr lang="nl-NL" sz="2000" b="1" dirty="0">
                <a:latin typeface="Calibri" panose="020F0502020204030204" pitchFamily="34" charset="0"/>
                <a:cs typeface="Calibri" panose="020F0502020204030204" pitchFamily="34" charset="0"/>
              </a:rPr>
              <a:t>B:</a:t>
            </a:r>
            <a:r>
              <a:rPr lang="nl-NL" sz="2000" dirty="0">
                <a:latin typeface="Calibri" panose="020F0502020204030204" pitchFamily="34" charset="0"/>
                <a:cs typeface="Calibri" panose="020F0502020204030204" pitchFamily="34" charset="0"/>
              </a:rPr>
              <a:t> luistert en bevraagt de ander</a:t>
            </a:r>
          </a:p>
          <a:p>
            <a:pPr marL="32147">
              <a:lnSpc>
                <a:spcPct val="150000"/>
              </a:lnSpc>
            </a:pPr>
            <a:r>
              <a:rPr lang="nl-NL" sz="2000" dirty="0">
                <a:latin typeface="Calibri" panose="020F0502020204030204" pitchFamily="34" charset="0"/>
                <a:cs typeface="Calibri" panose="020F0502020204030204" pitchFamily="34" charset="0"/>
              </a:rPr>
              <a:t>Kom tot een </a:t>
            </a:r>
            <a:r>
              <a:rPr lang="nl-NL" sz="2000" b="1" dirty="0">
                <a:latin typeface="Calibri" panose="020F0502020204030204" pitchFamily="34" charset="0"/>
                <a:cs typeface="Calibri" panose="020F0502020204030204" pitchFamily="34" charset="0"/>
              </a:rPr>
              <a:t>analyse</a:t>
            </a:r>
            <a:r>
              <a:rPr lang="nl-NL" sz="2000" dirty="0">
                <a:latin typeface="Calibri" panose="020F0502020204030204" pitchFamily="34" charset="0"/>
                <a:cs typeface="Calibri" panose="020F0502020204030204" pitchFamily="34" charset="0"/>
              </a:rPr>
              <a:t> en tot </a:t>
            </a:r>
            <a:r>
              <a:rPr lang="nl-NL" sz="2000" b="1" dirty="0">
                <a:latin typeface="Calibri" panose="020F0502020204030204" pitchFamily="34" charset="0"/>
                <a:cs typeface="Calibri" panose="020F0502020204030204" pitchFamily="34" charset="0"/>
              </a:rPr>
              <a:t>wat je nodig hebt </a:t>
            </a:r>
            <a:r>
              <a:rPr lang="nl-NL" sz="2000" dirty="0">
                <a:latin typeface="Calibri" panose="020F0502020204030204" pitchFamily="34" charset="0"/>
                <a:cs typeface="Calibri" panose="020F0502020204030204" pitchFamily="34" charset="0"/>
              </a:rPr>
              <a:t>om op dat moment uit de weerstand te komen.</a:t>
            </a:r>
          </a:p>
        </p:txBody>
      </p:sp>
    </p:spTree>
    <p:extLst>
      <p:ext uri="{BB962C8B-B14F-4D97-AF65-F5344CB8AC3E}">
        <p14:creationId xmlns:p14="http://schemas.microsoft.com/office/powerpoint/2010/main" val="315078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3200" cap="none" dirty="0">
                <a:latin typeface="Calibri" panose="020F0502020204030204" pitchFamily="34" charset="0"/>
                <a:cs typeface="Calibri" panose="020F0502020204030204" pitchFamily="34" charset="0"/>
              </a:rPr>
              <a:t>Gespreksvoering </a:t>
            </a:r>
            <a:br>
              <a:rPr lang="nl-NL" sz="3200" cap="none" dirty="0">
                <a:latin typeface="Calibri" panose="020F0502020204030204" pitchFamily="34" charset="0"/>
                <a:cs typeface="Calibri" panose="020F0502020204030204" pitchFamily="34" charset="0"/>
              </a:rPr>
            </a:br>
            <a:r>
              <a:rPr lang="nl-NL" sz="3200" cap="none" dirty="0">
                <a:latin typeface="Calibri" panose="020F0502020204030204" pitchFamily="34" charset="0"/>
                <a:cs typeface="Calibri" panose="020F0502020204030204" pitchFamily="34" charset="0"/>
              </a:rPr>
              <a:t>Weerstand bij je gesprekspartner</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3" name="Afbeelding 2" descr="Bliksem in een maïsveld">
            <a:extLst>
              <a:ext uri="{FF2B5EF4-FFF2-40B4-BE49-F238E27FC236}">
                <a16:creationId xmlns:a16="http://schemas.microsoft.com/office/drawing/2014/main" id="{B025EAFA-23C8-4C67-9A52-823327053D2D}"/>
              </a:ext>
            </a:extLst>
          </p:cNvPr>
          <p:cNvPicPr>
            <a:picLocks noChangeAspect="1"/>
          </p:cNvPicPr>
          <p:nvPr/>
        </p:nvPicPr>
        <p:blipFill rotWithShape="1">
          <a:blip r:embed="rId3">
            <a:alphaModFix amt="41000"/>
          </a:blip>
          <a:srcRect l="7294" r="54801"/>
          <a:stretch/>
        </p:blipFill>
        <p:spPr>
          <a:xfrm>
            <a:off x="8338596" y="0"/>
            <a:ext cx="3899337" cy="6858000"/>
          </a:xfrm>
          <a:prstGeom prst="rect">
            <a:avLst/>
          </a:prstGeom>
        </p:spPr>
      </p:pic>
      <p:sp>
        <p:nvSpPr>
          <p:cNvPr id="8" name="Tijdelijke aanduiding voor inhoud 2">
            <a:extLst>
              <a:ext uri="{FF2B5EF4-FFF2-40B4-BE49-F238E27FC236}">
                <a16:creationId xmlns:a16="http://schemas.microsoft.com/office/drawing/2014/main" id="{B560E596-1AA6-409B-8F57-C2016A8EC53D}"/>
              </a:ext>
            </a:extLst>
          </p:cNvPr>
          <p:cNvSpPr txBox="1">
            <a:spLocks/>
          </p:cNvSpPr>
          <p:nvPr/>
        </p:nvSpPr>
        <p:spPr>
          <a:xfrm>
            <a:off x="628650" y="1925638"/>
            <a:ext cx="7886700" cy="4259262"/>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None/>
            </a:pPr>
            <a:r>
              <a:rPr lang="nl-NL" b="1" dirty="0">
                <a:latin typeface="Calibri" panose="020F0502020204030204" pitchFamily="34" charset="0"/>
                <a:cs typeface="Calibri" panose="020F0502020204030204" pitchFamily="34" charset="0"/>
              </a:rPr>
              <a:t>Stap 1: signaleren</a:t>
            </a:r>
          </a:p>
          <a:p>
            <a:pPr>
              <a:buClr>
                <a:schemeClr val="tx2"/>
              </a:buClr>
            </a:pPr>
            <a:r>
              <a:rPr lang="nl-NL" dirty="0">
                <a:latin typeface="Calibri" panose="020F0502020204030204" pitchFamily="34" charset="0"/>
                <a:cs typeface="Calibri" panose="020F0502020204030204" pitchFamily="34" charset="0"/>
              </a:rPr>
              <a:t>Signaleer de weerstand</a:t>
            </a:r>
          </a:p>
          <a:p>
            <a:pPr>
              <a:buClr>
                <a:schemeClr val="tx2"/>
              </a:buClr>
            </a:pPr>
            <a:r>
              <a:rPr lang="nl-NL" dirty="0">
                <a:latin typeface="Calibri" panose="020F0502020204030204" pitchFamily="34" charset="0"/>
                <a:cs typeface="Calibri" panose="020F0502020204030204" pitchFamily="34" charset="0"/>
              </a:rPr>
              <a:t>Herken en erken de gevoelens die erachter zitten</a:t>
            </a:r>
          </a:p>
          <a:p>
            <a:endParaRPr lang="nl-NL" dirty="0">
              <a:latin typeface="Calibri" panose="020F0502020204030204" pitchFamily="34" charset="0"/>
              <a:cs typeface="Calibri" panose="020F0502020204030204" pitchFamily="34" charset="0"/>
            </a:endParaRPr>
          </a:p>
          <a:p>
            <a:pPr marL="0" indent="0">
              <a:buNone/>
            </a:pPr>
            <a:r>
              <a:rPr lang="nl-NL" b="1" dirty="0">
                <a:latin typeface="Calibri" panose="020F0502020204030204" pitchFamily="34" charset="0"/>
                <a:cs typeface="Calibri" panose="020F0502020204030204" pitchFamily="34" charset="0"/>
              </a:rPr>
              <a:t>Stap 2: volgen</a:t>
            </a:r>
          </a:p>
          <a:p>
            <a:pPr>
              <a:buClr>
                <a:schemeClr val="tx2"/>
              </a:buClr>
            </a:pPr>
            <a:r>
              <a:rPr lang="nl-NL" dirty="0">
                <a:latin typeface="Calibri" panose="020F0502020204030204" pitchFamily="34" charset="0"/>
                <a:cs typeface="Calibri" panose="020F0502020204030204" pitchFamily="34" charset="0"/>
              </a:rPr>
              <a:t>Je veert mee met je gesprekspartner</a:t>
            </a:r>
          </a:p>
          <a:p>
            <a:pPr>
              <a:buClr>
                <a:schemeClr val="tx2"/>
              </a:buClr>
            </a:pPr>
            <a:r>
              <a:rPr lang="nl-NL" dirty="0">
                <a:latin typeface="Calibri" panose="020F0502020204030204" pitchFamily="34" charset="0"/>
                <a:cs typeface="Calibri" panose="020F0502020204030204" pitchFamily="34" charset="0"/>
              </a:rPr>
              <a:t>Je accepteert de weerstand</a:t>
            </a:r>
          </a:p>
          <a:p>
            <a:pPr>
              <a:buClr>
                <a:schemeClr val="tx2"/>
              </a:buClr>
            </a:pPr>
            <a:r>
              <a:rPr lang="nl-NL" dirty="0">
                <a:latin typeface="Calibri" panose="020F0502020204030204" pitchFamily="34" charset="0"/>
                <a:cs typeface="Calibri" panose="020F0502020204030204" pitchFamily="34" charset="0"/>
              </a:rPr>
              <a:t>Je toont interesse en luistert actief </a:t>
            </a:r>
          </a:p>
          <a:p>
            <a:pPr>
              <a:buClr>
                <a:schemeClr val="tx2"/>
              </a:buClr>
            </a:pPr>
            <a:r>
              <a:rPr lang="nl-NL" dirty="0">
                <a:latin typeface="Calibri" panose="020F0502020204030204" pitchFamily="34" charset="0"/>
                <a:cs typeface="Calibri" panose="020F0502020204030204" pitchFamily="34" charset="0"/>
              </a:rPr>
              <a:t>Je wilt begrijpen waar de weerstandsgevoelens vandaan komen</a:t>
            </a:r>
          </a:p>
          <a:p>
            <a:pPr>
              <a:buClr>
                <a:schemeClr val="tx2"/>
              </a:buClr>
            </a:pPr>
            <a:endParaRPr lang="nl-NL" dirty="0">
              <a:latin typeface="Calibri" panose="020F0502020204030204" pitchFamily="34" charset="0"/>
              <a:cs typeface="Calibri" panose="020F0502020204030204" pitchFamily="34" charset="0"/>
            </a:endParaRPr>
          </a:p>
          <a:p>
            <a:pPr marL="0" indent="0">
              <a:buNone/>
            </a:pPr>
            <a:r>
              <a:rPr lang="nl-NL" b="1" dirty="0">
                <a:latin typeface="Calibri" panose="020F0502020204030204" pitchFamily="34" charset="0"/>
                <a:cs typeface="Calibri" panose="020F0502020204030204" pitchFamily="34" charset="0"/>
              </a:rPr>
              <a:t>Stap 3: leiden </a:t>
            </a:r>
          </a:p>
          <a:p>
            <a:pPr>
              <a:buClr>
                <a:schemeClr val="tx2"/>
              </a:buClr>
            </a:pPr>
            <a:r>
              <a:rPr lang="nl-NL" dirty="0">
                <a:latin typeface="Calibri" panose="020F0502020204030204" pitchFamily="34" charset="0"/>
                <a:cs typeface="Calibri" panose="020F0502020204030204" pitchFamily="34" charset="0"/>
              </a:rPr>
              <a:t>Je analyseert het probleem en zoekt samen een oplossing </a:t>
            </a:r>
          </a:p>
        </p:txBody>
      </p:sp>
    </p:spTree>
    <p:extLst>
      <p:ext uri="{BB962C8B-B14F-4D97-AF65-F5344CB8AC3E}">
        <p14:creationId xmlns:p14="http://schemas.microsoft.com/office/powerpoint/2010/main" val="29840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3200" cap="none" dirty="0">
                <a:latin typeface="Calibri" panose="020F0502020204030204" pitchFamily="34" charset="0"/>
                <a:cs typeface="Calibri" panose="020F0502020204030204" pitchFamily="34" charset="0"/>
              </a:rPr>
              <a:t>Gespreksvoering </a:t>
            </a:r>
            <a:br>
              <a:rPr lang="nl-NL" sz="3200" cap="none" dirty="0">
                <a:latin typeface="Calibri" panose="020F0502020204030204" pitchFamily="34" charset="0"/>
                <a:cs typeface="Calibri" panose="020F0502020204030204" pitchFamily="34" charset="0"/>
              </a:rPr>
            </a:br>
            <a:r>
              <a:rPr lang="nl-NL" sz="3200" cap="none" dirty="0">
                <a:latin typeface="Calibri" panose="020F0502020204030204" pitchFamily="34" charset="0"/>
                <a:cs typeface="Calibri" panose="020F0502020204030204" pitchFamily="34" charset="0"/>
              </a:rPr>
              <a:t>Checklist weerstand bij je gesprekspartner</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3" name="Afbeelding 2" descr="Bliksem in een maïsveld">
            <a:extLst>
              <a:ext uri="{FF2B5EF4-FFF2-40B4-BE49-F238E27FC236}">
                <a16:creationId xmlns:a16="http://schemas.microsoft.com/office/drawing/2014/main" id="{B025EAFA-23C8-4C67-9A52-823327053D2D}"/>
              </a:ext>
            </a:extLst>
          </p:cNvPr>
          <p:cNvPicPr>
            <a:picLocks noChangeAspect="1"/>
          </p:cNvPicPr>
          <p:nvPr/>
        </p:nvPicPr>
        <p:blipFill rotWithShape="1">
          <a:blip r:embed="rId3">
            <a:alphaModFix amt="41000"/>
          </a:blip>
          <a:srcRect l="7294" r="54801"/>
          <a:stretch/>
        </p:blipFill>
        <p:spPr>
          <a:xfrm>
            <a:off x="8338596" y="0"/>
            <a:ext cx="3899337" cy="6858000"/>
          </a:xfrm>
          <a:prstGeom prst="rect">
            <a:avLst/>
          </a:prstGeom>
        </p:spPr>
      </p:pic>
      <p:sp>
        <p:nvSpPr>
          <p:cNvPr id="6" name="Tijdelijke aanduiding voor inhoud 2">
            <a:extLst>
              <a:ext uri="{FF2B5EF4-FFF2-40B4-BE49-F238E27FC236}">
                <a16:creationId xmlns:a16="http://schemas.microsoft.com/office/drawing/2014/main" id="{A69E4A04-7643-48CB-9CB4-9AE694CC20C3}"/>
              </a:ext>
            </a:extLst>
          </p:cNvPr>
          <p:cNvSpPr txBox="1">
            <a:spLocks/>
          </p:cNvSpPr>
          <p:nvPr/>
        </p:nvSpPr>
        <p:spPr>
          <a:xfrm>
            <a:off x="838201" y="2636591"/>
            <a:ext cx="6361386" cy="2089314"/>
          </a:xfrm>
          <a:prstGeom prst="rect">
            <a:avLst/>
          </a:prstGeom>
        </p:spPr>
        <p:txBody>
          <a:bodyPr>
            <a:normAutofit fontScale="92500" lnSpcReduction="20000"/>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a:lnSpc>
                <a:spcPct val="160000"/>
              </a:lnSpc>
              <a:buClr>
                <a:schemeClr val="tx2"/>
              </a:buClr>
              <a:buFont typeface="Calibri" panose="020F0502020204030204" pitchFamily="34" charset="0"/>
              <a:buChar char="‼"/>
            </a:pPr>
            <a:r>
              <a:rPr lang="nl-NL" dirty="0">
                <a:latin typeface="Calibri" panose="020F0502020204030204" pitchFamily="34" charset="0"/>
                <a:cs typeface="Calibri" panose="020F0502020204030204" pitchFamily="34" charset="0"/>
              </a:rPr>
              <a:t>Beschrijf de weerstand, geef geen oordeel</a:t>
            </a:r>
          </a:p>
          <a:p>
            <a:pPr>
              <a:lnSpc>
                <a:spcPct val="160000"/>
              </a:lnSpc>
              <a:buClr>
                <a:schemeClr val="tx2"/>
              </a:buClr>
              <a:buFont typeface="Calibri" panose="020F0502020204030204" pitchFamily="34" charset="0"/>
              <a:buChar char="‼"/>
            </a:pPr>
            <a:r>
              <a:rPr lang="nl-NL" dirty="0">
                <a:latin typeface="Calibri" panose="020F0502020204030204" pitchFamily="34" charset="0"/>
                <a:cs typeface="Calibri" panose="020F0502020204030204" pitchFamily="34" charset="0"/>
              </a:rPr>
              <a:t>Handel empathisch, niet strategisch</a:t>
            </a:r>
          </a:p>
          <a:p>
            <a:pPr>
              <a:lnSpc>
                <a:spcPct val="160000"/>
              </a:lnSpc>
              <a:buClr>
                <a:schemeClr val="tx2"/>
              </a:buClr>
              <a:buFont typeface="Calibri" panose="020F0502020204030204" pitchFamily="34" charset="0"/>
              <a:buChar char="‼"/>
            </a:pPr>
            <a:r>
              <a:rPr lang="nl-NL" dirty="0">
                <a:latin typeface="Calibri" panose="020F0502020204030204" pitchFamily="34" charset="0"/>
                <a:cs typeface="Calibri" panose="020F0502020204030204" pitchFamily="34" charset="0"/>
              </a:rPr>
              <a:t>Wees betrokken, stel je niet neutraal op</a:t>
            </a:r>
          </a:p>
          <a:p>
            <a:pPr>
              <a:lnSpc>
                <a:spcPct val="160000"/>
              </a:lnSpc>
              <a:buClr>
                <a:schemeClr val="tx2"/>
              </a:buClr>
              <a:buFont typeface="Calibri" panose="020F0502020204030204" pitchFamily="34" charset="0"/>
              <a:buChar char="‼"/>
            </a:pPr>
            <a:r>
              <a:rPr lang="nl-NL" dirty="0">
                <a:latin typeface="Calibri" panose="020F0502020204030204" pitchFamily="34" charset="0"/>
                <a:cs typeface="Calibri" panose="020F0502020204030204" pitchFamily="34" charset="0"/>
              </a:rPr>
              <a:t>Stel je gelijkwaardig op, niet superieur</a:t>
            </a:r>
          </a:p>
          <a:p>
            <a:pPr>
              <a:lnSpc>
                <a:spcPct val="160000"/>
              </a:lnSpc>
              <a:buClr>
                <a:schemeClr val="tx2"/>
              </a:buClr>
              <a:buFont typeface="Calibri" panose="020F0502020204030204" pitchFamily="34" charset="0"/>
              <a:buChar char="‼"/>
            </a:pPr>
            <a:r>
              <a:rPr lang="nl-NL" dirty="0">
                <a:latin typeface="Calibri" panose="020F0502020204030204" pitchFamily="34" charset="0"/>
                <a:cs typeface="Calibri" panose="020F0502020204030204" pitchFamily="34" charset="0"/>
              </a:rPr>
              <a:t>Wees ruimdenkend, houd niet vast aan je eigen ideeën</a:t>
            </a:r>
          </a:p>
        </p:txBody>
      </p:sp>
    </p:spTree>
    <p:extLst>
      <p:ext uri="{BB962C8B-B14F-4D97-AF65-F5344CB8AC3E}">
        <p14:creationId xmlns:p14="http://schemas.microsoft.com/office/powerpoint/2010/main" val="196558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3200" cap="none" dirty="0">
                <a:latin typeface="Calibri" panose="020F0502020204030204" pitchFamily="34" charset="0"/>
                <a:cs typeface="Calibri" panose="020F0502020204030204" pitchFamily="34" charset="0"/>
              </a:rPr>
              <a:t>Gespreksvoering </a:t>
            </a:r>
            <a:br>
              <a:rPr lang="nl-NL" sz="3200" cap="none" dirty="0">
                <a:latin typeface="Calibri" panose="020F0502020204030204" pitchFamily="34" charset="0"/>
                <a:cs typeface="Calibri" panose="020F0502020204030204" pitchFamily="34" charset="0"/>
              </a:rPr>
            </a:br>
            <a:r>
              <a:rPr lang="nl-NL" sz="3200" cap="none" dirty="0">
                <a:latin typeface="Calibri" panose="020F0502020204030204" pitchFamily="34" charset="0"/>
                <a:cs typeface="Calibri" panose="020F0502020204030204" pitchFamily="34" charset="0"/>
              </a:rPr>
              <a:t>Omgaan met moeilijke klanten - LEO</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3" name="Afbeelding 2" descr="Bliksem in een maïsveld">
            <a:extLst>
              <a:ext uri="{FF2B5EF4-FFF2-40B4-BE49-F238E27FC236}">
                <a16:creationId xmlns:a16="http://schemas.microsoft.com/office/drawing/2014/main" id="{B025EAFA-23C8-4C67-9A52-823327053D2D}"/>
              </a:ext>
            </a:extLst>
          </p:cNvPr>
          <p:cNvPicPr>
            <a:picLocks noChangeAspect="1"/>
          </p:cNvPicPr>
          <p:nvPr/>
        </p:nvPicPr>
        <p:blipFill rotWithShape="1">
          <a:blip r:embed="rId3">
            <a:alphaModFix amt="41000"/>
          </a:blip>
          <a:srcRect l="7294" r="54801"/>
          <a:stretch/>
        </p:blipFill>
        <p:spPr>
          <a:xfrm>
            <a:off x="8338596" y="0"/>
            <a:ext cx="3899337" cy="6858000"/>
          </a:xfrm>
          <a:prstGeom prst="rect">
            <a:avLst/>
          </a:prstGeom>
        </p:spPr>
      </p:pic>
      <p:sp>
        <p:nvSpPr>
          <p:cNvPr id="8" name="Tijdelijke aanduiding voor inhoud 2">
            <a:extLst>
              <a:ext uri="{FF2B5EF4-FFF2-40B4-BE49-F238E27FC236}">
                <a16:creationId xmlns:a16="http://schemas.microsoft.com/office/drawing/2014/main" id="{41CD399A-B46E-487F-9C5C-F3539A30BD4F}"/>
              </a:ext>
            </a:extLst>
          </p:cNvPr>
          <p:cNvSpPr txBox="1">
            <a:spLocks/>
          </p:cNvSpPr>
          <p:nvPr/>
        </p:nvSpPr>
        <p:spPr>
          <a:xfrm>
            <a:off x="628650" y="1925638"/>
            <a:ext cx="7886700" cy="4259262"/>
          </a:xfrm>
          <a:prstGeom prst="rect">
            <a:avLst/>
          </a:prstGeom>
        </p:spPr>
        <p:txBody>
          <a:bodyPr>
            <a:normAutofit fontScale="70000" lnSpcReduction="20000"/>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endParaRPr lang="nl-NL" dirty="0">
              <a:hlinkClick r:id="rId4"/>
            </a:endParaRPr>
          </a:p>
          <a:p>
            <a:pPr marL="0" indent="0">
              <a:lnSpc>
                <a:spcPct val="170000"/>
              </a:lnSpc>
              <a:buNone/>
            </a:pPr>
            <a:r>
              <a:rPr lang="nl-NL" dirty="0">
                <a:latin typeface="Calibri" panose="020F0502020204030204" pitchFamily="34" charset="0"/>
                <a:cs typeface="Calibri" panose="020F0502020204030204" pitchFamily="34" charset="0"/>
              </a:rPr>
              <a:t>Omgaan met moeilijke klanten, 3.01 min </a:t>
            </a:r>
            <a:r>
              <a:rPr lang="nl-NL" dirty="0">
                <a:latin typeface="Calibri" panose="020F0502020204030204" pitchFamily="34" charset="0"/>
                <a:cs typeface="Calibri" panose="020F0502020204030204" pitchFamily="34" charset="0"/>
                <a:hlinkClick r:id="rId4"/>
              </a:rPr>
              <a:t>https://www.youtube.com/watch?v=Ztz_2tzKM-s</a:t>
            </a:r>
            <a:r>
              <a:rPr lang="nl-NL" dirty="0">
                <a:latin typeface="Calibri" panose="020F0502020204030204" pitchFamily="34" charset="0"/>
                <a:cs typeface="Calibri" panose="020F0502020204030204" pitchFamily="34" charset="0"/>
              </a:rPr>
              <a:t> </a:t>
            </a:r>
          </a:p>
          <a:p>
            <a:pPr>
              <a:lnSpc>
                <a:spcPct val="170000"/>
              </a:lnSpc>
            </a:pPr>
            <a:endParaRPr lang="nl-NL" dirty="0">
              <a:latin typeface="Calibri" panose="020F0502020204030204" pitchFamily="34" charset="0"/>
              <a:cs typeface="Calibri" panose="020F0502020204030204" pitchFamily="34" charset="0"/>
            </a:endParaRPr>
          </a:p>
          <a:p>
            <a:pPr marL="0" indent="0">
              <a:lnSpc>
                <a:spcPct val="170000"/>
              </a:lnSpc>
              <a:buNone/>
            </a:pPr>
            <a:r>
              <a:rPr lang="nl-NL" sz="3900" b="1" dirty="0">
                <a:solidFill>
                  <a:schemeClr val="tx2"/>
                </a:solidFill>
                <a:latin typeface="Calibri" panose="020F0502020204030204" pitchFamily="34" charset="0"/>
                <a:cs typeface="Calibri" panose="020F0502020204030204" pitchFamily="34" charset="0"/>
              </a:rPr>
              <a:t>L</a:t>
            </a:r>
            <a:r>
              <a:rPr lang="nl-NL" dirty="0">
                <a:latin typeface="Calibri" panose="020F0502020204030204" pitchFamily="34" charset="0"/>
                <a:cs typeface="Calibri" panose="020F0502020204030204" pitchFamily="34" charset="0"/>
              </a:rPr>
              <a:t>uisteren</a:t>
            </a:r>
          </a:p>
          <a:p>
            <a:pPr marL="0" indent="0">
              <a:lnSpc>
                <a:spcPct val="170000"/>
              </a:lnSpc>
              <a:buNone/>
            </a:pPr>
            <a:r>
              <a:rPr lang="nl-NL" sz="3900" b="1" dirty="0">
                <a:solidFill>
                  <a:schemeClr val="tx2"/>
                </a:solidFill>
                <a:latin typeface="Calibri" panose="020F0502020204030204" pitchFamily="34" charset="0"/>
                <a:cs typeface="Calibri" panose="020F0502020204030204" pitchFamily="34" charset="0"/>
              </a:rPr>
              <a:t>E</a:t>
            </a:r>
            <a:r>
              <a:rPr lang="nl-NL" dirty="0">
                <a:latin typeface="Calibri" panose="020F0502020204030204" pitchFamily="34" charset="0"/>
                <a:cs typeface="Calibri" panose="020F0502020204030204" pitchFamily="34" charset="0"/>
              </a:rPr>
              <a:t>mpathie tonen</a:t>
            </a:r>
          </a:p>
          <a:p>
            <a:pPr marL="0" indent="0">
              <a:lnSpc>
                <a:spcPct val="170000"/>
              </a:lnSpc>
              <a:buNone/>
            </a:pPr>
            <a:r>
              <a:rPr lang="nl-NL" sz="3900" b="1" dirty="0">
                <a:solidFill>
                  <a:schemeClr val="tx2"/>
                </a:solidFill>
                <a:latin typeface="Calibri" panose="020F0502020204030204" pitchFamily="34" charset="0"/>
                <a:cs typeface="Calibri" panose="020F0502020204030204" pitchFamily="34" charset="0"/>
              </a:rPr>
              <a:t>O</a:t>
            </a:r>
            <a:r>
              <a:rPr lang="nl-NL" dirty="0">
                <a:latin typeface="Calibri" panose="020F0502020204030204" pitchFamily="34" charset="0"/>
                <a:cs typeface="Calibri" panose="020F0502020204030204" pitchFamily="34" charset="0"/>
              </a:rPr>
              <a:t>plossing zoeken</a:t>
            </a:r>
          </a:p>
          <a:p>
            <a:pPr>
              <a:lnSpc>
                <a:spcPct val="170000"/>
              </a:lnSpc>
            </a:pPr>
            <a:endParaRPr lang="nl-NL" dirty="0">
              <a:latin typeface="Calibri" panose="020F0502020204030204" pitchFamily="34" charset="0"/>
              <a:cs typeface="Calibri" panose="020F0502020204030204" pitchFamily="34" charset="0"/>
            </a:endParaRPr>
          </a:p>
          <a:p>
            <a:pPr>
              <a:lnSpc>
                <a:spcPct val="170000"/>
              </a:lnSpc>
            </a:pPr>
            <a:r>
              <a:rPr lang="nl-NL" dirty="0">
                <a:latin typeface="Calibri" panose="020F0502020204030204" pitchFamily="34" charset="0"/>
                <a:cs typeface="Calibri" panose="020F0502020204030204" pitchFamily="34" charset="0"/>
              </a:rPr>
              <a:t>Nog meer filmpjes over omgaan met moeilijke klanten:</a:t>
            </a:r>
          </a:p>
          <a:p>
            <a:pPr>
              <a:lnSpc>
                <a:spcPct val="170000"/>
              </a:lnSpc>
            </a:pPr>
            <a:r>
              <a:rPr lang="nl-NL" dirty="0">
                <a:latin typeface="Calibri" panose="020F0502020204030204" pitchFamily="34" charset="0"/>
                <a:cs typeface="Calibri" panose="020F0502020204030204" pitchFamily="34" charset="0"/>
              </a:rPr>
              <a:t>Lastige klanten, 6.00 min. https://www.youtube.com/watch?v=dQNWV9QmpwI&amp;t=21s </a:t>
            </a:r>
          </a:p>
          <a:p>
            <a:pPr>
              <a:lnSpc>
                <a:spcPct val="170000"/>
              </a:lnSpc>
            </a:pPr>
            <a:r>
              <a:rPr lang="nl-NL" dirty="0">
                <a:latin typeface="Calibri" panose="020F0502020204030204" pitchFamily="34" charset="0"/>
                <a:cs typeface="Calibri" panose="020F0502020204030204" pitchFamily="34" charset="0"/>
              </a:rPr>
              <a:t>Omgaan met moeilijke klanten, 4.20 min. https://www.youtube.com/watch?v=dDGYu55w0l0 </a:t>
            </a:r>
          </a:p>
          <a:p>
            <a:endParaRPr lang="nl-NL" dirty="0"/>
          </a:p>
        </p:txBody>
      </p:sp>
    </p:spTree>
    <p:extLst>
      <p:ext uri="{BB962C8B-B14F-4D97-AF65-F5344CB8AC3E}">
        <p14:creationId xmlns:p14="http://schemas.microsoft.com/office/powerpoint/2010/main" val="348677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Bliksem in een maïsveld">
            <a:extLst>
              <a:ext uri="{FF2B5EF4-FFF2-40B4-BE49-F238E27FC236}">
                <a16:creationId xmlns:a16="http://schemas.microsoft.com/office/drawing/2014/main" id="{F2A22CB5-7145-48A1-9386-7B08E2C7F004}"/>
              </a:ext>
            </a:extLst>
          </p:cNvPr>
          <p:cNvPicPr>
            <a:picLocks noChangeAspect="1"/>
          </p:cNvPicPr>
          <p:nvPr/>
        </p:nvPicPr>
        <p:blipFill>
          <a:blip r:embed="rId3">
            <a:alphaModFix amt="11000"/>
          </a:blip>
          <a:stretch>
            <a:fillRect/>
          </a:stretch>
        </p:blipFill>
        <p:spPr>
          <a:xfrm>
            <a:off x="-115614" y="-673538"/>
            <a:ext cx="12307614" cy="8205076"/>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3200" cap="none" dirty="0">
                <a:latin typeface="Calibri" panose="020F0502020204030204" pitchFamily="34" charset="0"/>
                <a:cs typeface="Calibri" panose="020F0502020204030204" pitchFamily="34" charset="0"/>
              </a:rPr>
              <a:t>Gespreksvoering </a:t>
            </a:r>
            <a:br>
              <a:rPr lang="nl-NL" sz="3200" cap="none" dirty="0">
                <a:latin typeface="Calibri" panose="020F0502020204030204" pitchFamily="34" charset="0"/>
                <a:cs typeface="Calibri" panose="020F0502020204030204" pitchFamily="34" charset="0"/>
              </a:rPr>
            </a:br>
            <a:r>
              <a:rPr lang="nl-NL" sz="3200" cap="none" dirty="0">
                <a:latin typeface="Calibri" panose="020F0502020204030204" pitchFamily="34" charset="0"/>
                <a:cs typeface="Calibri" panose="020F0502020204030204" pitchFamily="34" charset="0"/>
              </a:rPr>
              <a:t>Oefening w</a:t>
            </a:r>
            <a:r>
              <a:rPr lang="nl-NL" cap="none" dirty="0">
                <a:latin typeface="Calibri" panose="020F0502020204030204" pitchFamily="34" charset="0"/>
                <a:cs typeface="Calibri" panose="020F0502020204030204" pitchFamily="34" charset="0"/>
              </a:rPr>
              <a:t>eerstand</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9" name="Tijdelijke aanduiding voor inhoud 2">
            <a:extLst>
              <a:ext uri="{FF2B5EF4-FFF2-40B4-BE49-F238E27FC236}">
                <a16:creationId xmlns:a16="http://schemas.microsoft.com/office/drawing/2014/main" id="{2F01E40B-2500-4578-B15C-4F6F523BB5AB}"/>
              </a:ext>
            </a:extLst>
          </p:cNvPr>
          <p:cNvSpPr txBox="1">
            <a:spLocks/>
          </p:cNvSpPr>
          <p:nvPr/>
        </p:nvSpPr>
        <p:spPr>
          <a:xfrm>
            <a:off x="628650" y="1925638"/>
            <a:ext cx="10638440" cy="4259262"/>
          </a:xfrm>
          <a:prstGeom prst="rect">
            <a:avLst/>
          </a:prstGeom>
        </p:spPr>
        <p:txBody>
          <a:bodyP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50000"/>
              </a:lnSpc>
              <a:buClr>
                <a:schemeClr val="tx2"/>
              </a:buClr>
              <a:buNone/>
            </a:pPr>
            <a:r>
              <a:rPr lang="nl-NL" dirty="0">
                <a:latin typeface="Calibri" panose="020F0502020204030204" pitchFamily="34" charset="0"/>
                <a:cs typeface="Calibri" panose="020F0502020204030204" pitchFamily="34" charset="0"/>
              </a:rPr>
              <a:t>In drietallen</a:t>
            </a:r>
          </a:p>
          <a:p>
            <a:pPr>
              <a:lnSpc>
                <a:spcPct val="150000"/>
              </a:lnSpc>
              <a:buClr>
                <a:schemeClr val="tx2"/>
              </a:buClr>
            </a:pPr>
            <a:r>
              <a:rPr lang="nl-NL" dirty="0">
                <a:latin typeface="Calibri" panose="020F0502020204030204" pitchFamily="34" charset="0"/>
                <a:cs typeface="Calibri" panose="020F0502020204030204" pitchFamily="34" charset="0"/>
              </a:rPr>
              <a:t>A kiest een concreet moment van weerstand uit de eigen praktijk en legt die uit aan B en C.</a:t>
            </a:r>
          </a:p>
          <a:p>
            <a:pPr>
              <a:lnSpc>
                <a:spcPct val="150000"/>
              </a:lnSpc>
              <a:buClr>
                <a:schemeClr val="tx2"/>
              </a:buClr>
            </a:pPr>
            <a:r>
              <a:rPr lang="nl-NL" dirty="0">
                <a:latin typeface="Calibri" panose="020F0502020204030204" pitchFamily="34" charset="0"/>
                <a:cs typeface="Calibri" panose="020F0502020204030204" pitchFamily="34" charset="0"/>
              </a:rPr>
              <a:t>A en B gaan het gesprek voeren, C observeert.</a:t>
            </a:r>
          </a:p>
          <a:p>
            <a:pPr>
              <a:lnSpc>
                <a:spcPct val="150000"/>
              </a:lnSpc>
              <a:buClr>
                <a:schemeClr val="tx2"/>
              </a:buClr>
            </a:pPr>
            <a:endParaRPr lang="nl-NL" dirty="0">
              <a:latin typeface="Calibri" panose="020F0502020204030204" pitchFamily="34" charset="0"/>
              <a:cs typeface="Calibri" panose="020F0502020204030204" pitchFamily="34" charset="0"/>
            </a:endParaRPr>
          </a:p>
          <a:p>
            <a:pPr>
              <a:lnSpc>
                <a:spcPct val="150000"/>
              </a:lnSpc>
              <a:buClr>
                <a:schemeClr val="tx2"/>
              </a:buClr>
            </a:pPr>
            <a:r>
              <a:rPr lang="nl-NL" dirty="0">
                <a:latin typeface="Calibri" panose="020F0502020204030204" pitchFamily="34" charset="0"/>
                <a:cs typeface="Calibri" panose="020F0502020204030204" pitchFamily="34" charset="0"/>
              </a:rPr>
              <a:t>A past de checklist toe en probeert de weerstand om te buigen</a:t>
            </a:r>
          </a:p>
          <a:p>
            <a:pPr>
              <a:lnSpc>
                <a:spcPct val="150000"/>
              </a:lnSpc>
              <a:buClr>
                <a:schemeClr val="tx2"/>
              </a:buClr>
            </a:pPr>
            <a:r>
              <a:rPr lang="nl-NL" dirty="0">
                <a:latin typeface="Calibri" panose="020F0502020204030204" pitchFamily="34" charset="0"/>
                <a:cs typeface="Calibri" panose="020F0502020204030204" pitchFamily="34" charset="0"/>
              </a:rPr>
              <a:t>B speelt de rol van degene die in de weerstand is.</a:t>
            </a:r>
          </a:p>
          <a:p>
            <a:pPr>
              <a:lnSpc>
                <a:spcPct val="150000"/>
              </a:lnSpc>
              <a:buClr>
                <a:schemeClr val="tx2"/>
              </a:buClr>
            </a:pPr>
            <a:r>
              <a:rPr lang="nl-NL" dirty="0">
                <a:latin typeface="Calibri" panose="020F0502020204030204" pitchFamily="34" charset="0"/>
                <a:cs typeface="Calibri" panose="020F0502020204030204" pitchFamily="34" charset="0"/>
              </a:rPr>
              <a:t>C mag tips geven. </a:t>
            </a:r>
          </a:p>
          <a:p>
            <a:endParaRPr lang="nl-NL" dirty="0"/>
          </a:p>
          <a:p>
            <a:endParaRPr lang="nl-NL" dirty="0"/>
          </a:p>
        </p:txBody>
      </p:sp>
    </p:spTree>
    <p:extLst>
      <p:ext uri="{BB962C8B-B14F-4D97-AF65-F5344CB8AC3E}">
        <p14:creationId xmlns:p14="http://schemas.microsoft.com/office/powerpoint/2010/main" val="402246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3FA8724E-AB64-46C0-AAED-96F4E3BB77D0}"/>
              </a:ext>
            </a:extLst>
          </p:cNvPr>
          <p:cNvSpPr/>
          <p:nvPr/>
        </p:nvSpPr>
        <p:spPr>
          <a:xfrm>
            <a:off x="4629488" y="1137351"/>
            <a:ext cx="7011036" cy="4939862"/>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BOB model</a:t>
            </a:r>
            <a:endParaRPr lang="en-US" sz="4000"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2" name="Afbeelding 1">
            <a:extLst>
              <a:ext uri="{FF2B5EF4-FFF2-40B4-BE49-F238E27FC236}">
                <a16:creationId xmlns:a16="http://schemas.microsoft.com/office/drawing/2014/main" id="{5B7A66D9-4CA1-455F-8400-45B6132DE047}"/>
              </a:ext>
            </a:extLst>
          </p:cNvPr>
          <p:cNvPicPr>
            <a:picLocks noChangeAspect="1"/>
          </p:cNvPicPr>
          <p:nvPr/>
        </p:nvPicPr>
        <p:blipFill>
          <a:blip r:embed="rId3"/>
          <a:stretch>
            <a:fillRect/>
          </a:stretch>
        </p:blipFill>
        <p:spPr>
          <a:xfrm>
            <a:off x="5118537" y="1344930"/>
            <a:ext cx="6032938" cy="4524704"/>
          </a:xfrm>
          <a:prstGeom prst="rect">
            <a:avLst/>
          </a:prstGeom>
        </p:spPr>
      </p:pic>
      <p:pic>
        <p:nvPicPr>
          <p:cNvPr id="1028" name="Picture 4">
            <a:extLst>
              <a:ext uri="{FF2B5EF4-FFF2-40B4-BE49-F238E27FC236}">
                <a16:creationId xmlns:a16="http://schemas.microsoft.com/office/drawing/2014/main" id="{D1E7BD89-D8FA-4137-AFFA-853A09CD59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36" b="11797"/>
          <a:stretch/>
        </p:blipFill>
        <p:spPr bwMode="auto">
          <a:xfrm>
            <a:off x="551476" y="2900855"/>
            <a:ext cx="4019602" cy="203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01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fontScale="90000"/>
          </a:bodyPr>
          <a:lstStyle/>
          <a:p>
            <a:r>
              <a:rPr lang="nl-NL" cap="none" dirty="0">
                <a:latin typeface="Calibri" panose="020F0502020204030204" pitchFamily="34" charset="0"/>
                <a:cs typeface="Calibri" panose="020F0502020204030204" pitchFamily="34" charset="0"/>
              </a:rPr>
              <a:t>Feedback en reflectie</a:t>
            </a:r>
            <a:br>
              <a:rPr lang="nl-NL"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Feedback</a:t>
            </a:r>
            <a:br>
              <a:rPr lang="nl-NL" sz="3200" cap="none" dirty="0">
                <a:latin typeface="Calibri" panose="020F0502020204030204" pitchFamily="34" charset="0"/>
                <a:cs typeface="Calibri" panose="020F0502020204030204" pitchFamily="34" charset="0"/>
              </a:rPr>
            </a:b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8" name="Tijdelijke aanduiding voor inhoud 2">
            <a:extLst>
              <a:ext uri="{FF2B5EF4-FFF2-40B4-BE49-F238E27FC236}">
                <a16:creationId xmlns:a16="http://schemas.microsoft.com/office/drawing/2014/main" id="{48A0F928-F105-43E2-8B11-003EA2EA0CFA}"/>
              </a:ext>
            </a:extLst>
          </p:cNvPr>
          <p:cNvSpPr txBox="1">
            <a:spLocks/>
          </p:cNvSpPr>
          <p:nvPr/>
        </p:nvSpPr>
        <p:spPr>
          <a:xfrm>
            <a:off x="838200" y="1589848"/>
            <a:ext cx="7143912" cy="3678303"/>
          </a:xfrm>
          <a:prstGeom prst="rect">
            <a:avLst/>
          </a:prstGeom>
        </p:spPr>
        <p:txBody>
          <a:bodyPr anchor="ct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pPr>
            <a:r>
              <a:rPr lang="nl-NL" sz="1800" b="1" dirty="0">
                <a:latin typeface="Calibri" panose="020F0502020204030204" pitchFamily="34" charset="0"/>
                <a:cs typeface="Calibri" panose="020F0502020204030204" pitchFamily="34" charset="0"/>
              </a:rPr>
              <a:t>Bespreek samen (15 min)</a:t>
            </a:r>
          </a:p>
          <a:p>
            <a:r>
              <a:rPr lang="nl-NL" sz="1800" dirty="0">
                <a:latin typeface="Calibri" panose="020F0502020204030204" pitchFamily="34" charset="0"/>
                <a:cs typeface="Calibri" panose="020F0502020204030204" pitchFamily="34" charset="0"/>
              </a:rPr>
              <a:t>Wat zijn de regels voor feedback geven? </a:t>
            </a:r>
          </a:p>
          <a:p>
            <a:r>
              <a:rPr lang="nl-NL" sz="1800" dirty="0">
                <a:latin typeface="Calibri" panose="020F0502020204030204" pitchFamily="34" charset="0"/>
                <a:cs typeface="Calibri" panose="020F0502020204030204" pitchFamily="34" charset="0"/>
              </a:rPr>
              <a:t>Aan welke feedback heb jij ooit veel gehad? Hoe kwam dat? </a:t>
            </a:r>
          </a:p>
          <a:p>
            <a:r>
              <a:rPr lang="nl-NL" sz="1800" dirty="0">
                <a:latin typeface="Calibri" panose="020F0502020204030204" pitchFamily="34" charset="0"/>
                <a:cs typeface="Calibri" panose="020F0502020204030204" pitchFamily="34" charset="0"/>
              </a:rPr>
              <a:t>Heb je een voorbeeld van geslaagde feedback die jij gegeven hebt? Hoe kwam dat?</a:t>
            </a:r>
          </a:p>
          <a:p>
            <a:r>
              <a:rPr lang="nl-NL" sz="1800" dirty="0">
                <a:latin typeface="Calibri" panose="020F0502020204030204" pitchFamily="34" charset="0"/>
                <a:cs typeface="Calibri" panose="020F0502020204030204" pitchFamily="34" charset="0"/>
              </a:rPr>
              <a:t>Heb je een voorbeeld van niet-geslaagde feedback die jij gegeven hebt? Hoe kwam dat? </a:t>
            </a:r>
          </a:p>
          <a:p>
            <a:pPr lvl="1"/>
            <a:r>
              <a:rPr lang="nl-NL" sz="1800" dirty="0">
                <a:latin typeface="Calibri" panose="020F0502020204030204" pitchFamily="34" charset="0"/>
                <a:cs typeface="Calibri" panose="020F0502020204030204" pitchFamily="34" charset="0"/>
              </a:rPr>
              <a:t>Hoe zou je het nu aanpakken?</a:t>
            </a:r>
          </a:p>
          <a:p>
            <a:r>
              <a:rPr lang="nl-NL" sz="1800" dirty="0">
                <a:latin typeface="Calibri" panose="020F0502020204030204" pitchFamily="34" charset="0"/>
                <a:cs typeface="Calibri" panose="020F0502020204030204" pitchFamily="34" charset="0"/>
              </a:rPr>
              <a:t>Wat zou je kunnen verbeteren aan je manier van feedback ontvangen?</a:t>
            </a:r>
          </a:p>
          <a:p>
            <a:r>
              <a:rPr lang="nl-NL" sz="1800" dirty="0">
                <a:latin typeface="Calibri" panose="020F0502020204030204" pitchFamily="34" charset="0"/>
                <a:cs typeface="Calibri" panose="020F0502020204030204" pitchFamily="34" charset="0"/>
              </a:rPr>
              <a:t>Wat zou je jullie kunnen verbeteren aan je manier van feedback geven?</a:t>
            </a:r>
          </a:p>
          <a:p>
            <a:r>
              <a:rPr lang="nl-NL" sz="1800" dirty="0">
                <a:latin typeface="Calibri" panose="020F0502020204030204" pitchFamily="34" charset="0"/>
                <a:cs typeface="Calibri" panose="020F0502020204030204" pitchFamily="34" charset="0"/>
              </a:rPr>
              <a:t>Hoe is de feedbackcultuur op jullie werk? </a:t>
            </a:r>
          </a:p>
          <a:p>
            <a:endParaRPr lang="nl-NL" sz="1500" dirty="0"/>
          </a:p>
        </p:txBody>
      </p:sp>
      <p:pic>
        <p:nvPicPr>
          <p:cNvPr id="5" name="Afbeelding 4" descr="Gekreukte papieren gloeilamp">
            <a:extLst>
              <a:ext uri="{FF2B5EF4-FFF2-40B4-BE49-F238E27FC236}">
                <a16:creationId xmlns:a16="http://schemas.microsoft.com/office/drawing/2014/main" id="{E77165DA-9B58-45B5-9323-717F1E487416}"/>
              </a:ext>
            </a:extLst>
          </p:cNvPr>
          <p:cNvPicPr>
            <a:picLocks noChangeAspect="1"/>
          </p:cNvPicPr>
          <p:nvPr/>
        </p:nvPicPr>
        <p:blipFill rotWithShape="1">
          <a:blip r:embed="rId3">
            <a:alphaModFix amt="57000"/>
          </a:blip>
          <a:srcRect l="33653" r="27829"/>
          <a:stretch/>
        </p:blipFill>
        <p:spPr>
          <a:xfrm>
            <a:off x="8229599" y="5573"/>
            <a:ext cx="3962401" cy="6858000"/>
          </a:xfrm>
          <a:prstGeom prst="rect">
            <a:avLst/>
          </a:prstGeom>
        </p:spPr>
      </p:pic>
    </p:spTree>
    <p:extLst>
      <p:ext uri="{BB962C8B-B14F-4D97-AF65-F5344CB8AC3E}">
        <p14:creationId xmlns:p14="http://schemas.microsoft.com/office/powerpoint/2010/main" val="20564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Persoon met een idee">
            <a:extLst>
              <a:ext uri="{FF2B5EF4-FFF2-40B4-BE49-F238E27FC236}">
                <a16:creationId xmlns:a16="http://schemas.microsoft.com/office/drawing/2014/main" id="{72FCD459-4374-4A48-B23D-393B4E2D712B}"/>
              </a:ext>
            </a:extLst>
          </p:cNvPr>
          <p:cNvPicPr>
            <a:picLocks noChangeAspect="1"/>
          </p:cNvPicPr>
          <p:nvPr/>
        </p:nvPicPr>
        <p:blipFill>
          <a:blip r:embed="rId3">
            <a:alphaModFix amt="14000"/>
          </a:blip>
          <a:stretch>
            <a:fillRect/>
          </a:stretch>
        </p:blipFill>
        <p:spPr>
          <a:xfrm>
            <a:off x="0" y="0"/>
            <a:ext cx="12192000" cy="8128000"/>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fontScale="90000"/>
          </a:bodyPr>
          <a:lstStyle/>
          <a:p>
            <a:r>
              <a:rPr lang="nl-NL" cap="none" dirty="0">
                <a:latin typeface="Calibri" panose="020F0502020204030204" pitchFamily="34" charset="0"/>
                <a:cs typeface="Calibri" panose="020F0502020204030204" pitchFamily="34" charset="0"/>
              </a:rPr>
              <a:t>Feedback en reflectie</a:t>
            </a:r>
            <a:br>
              <a:rPr lang="nl-NL"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Feedback quiz</a:t>
            </a:r>
            <a:br>
              <a:rPr lang="nl-NL" sz="3200" cap="none" dirty="0">
                <a:latin typeface="Calibri" panose="020F0502020204030204" pitchFamily="34" charset="0"/>
                <a:cs typeface="Calibri" panose="020F0502020204030204" pitchFamily="34" charset="0"/>
              </a:rPr>
            </a:b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9" name="Tijdelijke aanduiding voor inhoud 2">
            <a:extLst>
              <a:ext uri="{FF2B5EF4-FFF2-40B4-BE49-F238E27FC236}">
                <a16:creationId xmlns:a16="http://schemas.microsoft.com/office/drawing/2014/main" id="{C46ADC2D-D483-4CE0-933B-0ECD3A12F9C3}"/>
              </a:ext>
            </a:extLst>
          </p:cNvPr>
          <p:cNvSpPr txBox="1">
            <a:spLocks/>
          </p:cNvSpPr>
          <p:nvPr/>
        </p:nvSpPr>
        <p:spPr>
          <a:xfrm>
            <a:off x="838200" y="1161617"/>
            <a:ext cx="10386848" cy="4624327"/>
          </a:xfrm>
          <a:prstGeom prst="rect">
            <a:avLst/>
          </a:prstGeom>
        </p:spPr>
        <p:txBody>
          <a:bodyPr vert="horz" lIns="91440" tIns="45720" rIns="91440" bIns="45720" rtlCol="0" anchor="ctr">
            <a:normAutofit fontScale="92500"/>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342900" indent="-342900">
              <a:lnSpc>
                <a:spcPct val="150000"/>
              </a:lnSpc>
              <a:spcBef>
                <a:spcPct val="20000"/>
              </a:spcBef>
              <a:buFont typeface="Wingdings 2" panose="05020102010507070707" pitchFamily="18" charset="2"/>
              <a:buChar char=""/>
            </a:pPr>
            <a:r>
              <a:rPr lang="en-US" sz="1300" b="1" dirty="0"/>
              <a:t>Wat is feedback?</a:t>
            </a:r>
            <a:endParaRPr lang="en-US" sz="1300" dirty="0"/>
          </a:p>
          <a:p>
            <a:pPr marL="972900" lvl="1" indent="-342900">
              <a:lnSpc>
                <a:spcPct val="150000"/>
              </a:lnSpc>
              <a:buFont typeface="+mj-lt"/>
              <a:buAutoNum type="alphaUcPeriod"/>
            </a:pPr>
            <a:r>
              <a:rPr lang="en-US" sz="1300" dirty="0" err="1"/>
              <a:t>Uitspraken</a:t>
            </a:r>
            <a:r>
              <a:rPr lang="en-US" sz="1300" dirty="0"/>
              <a:t> om </a:t>
            </a:r>
            <a:r>
              <a:rPr lang="en-US" sz="1300" dirty="0" err="1"/>
              <a:t>gedrag</a:t>
            </a:r>
            <a:r>
              <a:rPr lang="en-US" sz="1300" dirty="0"/>
              <a:t> </a:t>
            </a:r>
            <a:r>
              <a:rPr lang="en-US" sz="1300" dirty="0" err="1"/>
              <a:t>bij</a:t>
            </a:r>
            <a:r>
              <a:rPr lang="en-US" sz="1300" dirty="0"/>
              <a:t> te </a:t>
            </a:r>
            <a:r>
              <a:rPr lang="en-US" sz="1300" dirty="0" err="1"/>
              <a:t>sturen</a:t>
            </a:r>
            <a:endParaRPr lang="en-US" sz="1300" dirty="0"/>
          </a:p>
          <a:p>
            <a:pPr marL="972900" lvl="1" indent="-342900">
              <a:lnSpc>
                <a:spcPct val="150000"/>
              </a:lnSpc>
              <a:buFont typeface="+mj-lt"/>
              <a:buAutoNum type="alphaUcPeriod"/>
            </a:pPr>
            <a:r>
              <a:rPr lang="en-US" sz="1300" dirty="0" err="1"/>
              <a:t>Uitspraken</a:t>
            </a:r>
            <a:r>
              <a:rPr lang="en-US" sz="1300" dirty="0"/>
              <a:t> om </a:t>
            </a:r>
            <a:r>
              <a:rPr lang="en-US" sz="1300" dirty="0" err="1"/>
              <a:t>gedrag</a:t>
            </a:r>
            <a:r>
              <a:rPr lang="en-US" sz="1300" dirty="0"/>
              <a:t> </a:t>
            </a:r>
            <a:r>
              <a:rPr lang="en-US" sz="1300" dirty="0" err="1"/>
              <a:t>bij</a:t>
            </a:r>
            <a:r>
              <a:rPr lang="en-US" sz="1300" dirty="0"/>
              <a:t> te </a:t>
            </a:r>
            <a:r>
              <a:rPr lang="en-US" sz="1300" dirty="0" err="1"/>
              <a:t>sturen</a:t>
            </a:r>
            <a:r>
              <a:rPr lang="en-US" sz="1300" dirty="0"/>
              <a:t> </a:t>
            </a:r>
            <a:r>
              <a:rPr lang="en-US" sz="1300" dirty="0" err="1"/>
              <a:t>richting</a:t>
            </a:r>
            <a:r>
              <a:rPr lang="en-US" sz="1300" dirty="0"/>
              <a:t> </a:t>
            </a:r>
            <a:r>
              <a:rPr lang="en-US" sz="1300" dirty="0" err="1"/>
              <a:t>een</a:t>
            </a:r>
            <a:r>
              <a:rPr lang="en-US" sz="1300" dirty="0"/>
              <a:t> </a:t>
            </a:r>
            <a:r>
              <a:rPr lang="en-US" sz="1300" dirty="0" err="1"/>
              <a:t>doel</a:t>
            </a:r>
            <a:endParaRPr lang="en-US" sz="1300" dirty="0"/>
          </a:p>
          <a:p>
            <a:pPr marL="972900" lvl="1" indent="-342900">
              <a:lnSpc>
                <a:spcPct val="150000"/>
              </a:lnSpc>
              <a:buFont typeface="+mj-lt"/>
              <a:buAutoNum type="alphaUcPeriod"/>
            </a:pPr>
            <a:r>
              <a:rPr lang="en-US" sz="1300" dirty="0" err="1"/>
              <a:t>Uitspraken</a:t>
            </a:r>
            <a:r>
              <a:rPr lang="en-US" sz="1300" dirty="0"/>
              <a:t> om </a:t>
            </a:r>
            <a:r>
              <a:rPr lang="en-US" sz="1300" dirty="0" err="1"/>
              <a:t>een</a:t>
            </a:r>
            <a:r>
              <a:rPr lang="en-US" sz="1300" dirty="0"/>
              <a:t> </a:t>
            </a:r>
            <a:r>
              <a:rPr lang="en-US" sz="1300" dirty="0" err="1"/>
              <a:t>doel</a:t>
            </a:r>
            <a:r>
              <a:rPr lang="en-US" sz="1300" dirty="0"/>
              <a:t> te </a:t>
            </a:r>
            <a:r>
              <a:rPr lang="en-US" sz="1300" dirty="0" err="1"/>
              <a:t>bereiken</a:t>
            </a:r>
            <a:endParaRPr lang="en-US" sz="1300" dirty="0"/>
          </a:p>
          <a:p>
            <a:pPr>
              <a:lnSpc>
                <a:spcPct val="150000"/>
              </a:lnSpc>
              <a:spcBef>
                <a:spcPct val="20000"/>
              </a:spcBef>
              <a:buFont typeface="Wingdings 2" panose="05020102010507070707" pitchFamily="18" charset="2"/>
              <a:buChar char=""/>
            </a:pPr>
            <a:endParaRPr lang="en-US" sz="1300" dirty="0"/>
          </a:p>
          <a:p>
            <a:pPr marL="342900" indent="-342900">
              <a:lnSpc>
                <a:spcPct val="150000"/>
              </a:lnSpc>
              <a:spcBef>
                <a:spcPct val="20000"/>
              </a:spcBef>
              <a:buFont typeface="Wingdings 2" panose="05020102010507070707" pitchFamily="18" charset="2"/>
              <a:buChar char=""/>
            </a:pPr>
            <a:r>
              <a:rPr lang="en-US" sz="1300" b="1" dirty="0" err="1"/>
              <a:t>Hebben</a:t>
            </a:r>
            <a:r>
              <a:rPr lang="en-US" sz="1300" b="1" dirty="0"/>
              <a:t> </a:t>
            </a:r>
            <a:r>
              <a:rPr lang="en-US" sz="1300" b="1" dirty="0" err="1"/>
              <a:t>positieve</a:t>
            </a:r>
            <a:r>
              <a:rPr lang="en-US" sz="1300" b="1" dirty="0"/>
              <a:t> en </a:t>
            </a:r>
            <a:r>
              <a:rPr lang="en-US" sz="1300" b="1" dirty="0" err="1"/>
              <a:t>negatieve</a:t>
            </a:r>
            <a:r>
              <a:rPr lang="en-US" sz="1300" b="1" dirty="0"/>
              <a:t> feedback </a:t>
            </a:r>
            <a:r>
              <a:rPr lang="en-US" sz="1300" b="1" dirty="0" err="1"/>
              <a:t>hetzelfde</a:t>
            </a:r>
            <a:r>
              <a:rPr lang="en-US" sz="1300" b="1" dirty="0"/>
              <a:t> </a:t>
            </a:r>
            <a:r>
              <a:rPr lang="en-US" sz="1300" b="1" dirty="0" err="1"/>
              <a:t>doel</a:t>
            </a:r>
            <a:r>
              <a:rPr lang="en-US" sz="1300" b="1" dirty="0"/>
              <a:t>?</a:t>
            </a:r>
            <a:endParaRPr lang="en-US" sz="1300" dirty="0"/>
          </a:p>
          <a:p>
            <a:pPr marL="972900" lvl="1" indent="-342900">
              <a:lnSpc>
                <a:spcPct val="150000"/>
              </a:lnSpc>
              <a:buFont typeface="+mj-lt"/>
              <a:buAutoNum type="alphaUcPeriod"/>
            </a:pPr>
            <a:r>
              <a:rPr lang="en-US" sz="1300" dirty="0"/>
              <a:t>Ja, ze </a:t>
            </a:r>
            <a:r>
              <a:rPr lang="en-US" sz="1300" dirty="0" err="1"/>
              <a:t>zijn</a:t>
            </a:r>
            <a:r>
              <a:rPr lang="en-US" sz="1300" dirty="0"/>
              <a:t> </a:t>
            </a:r>
            <a:r>
              <a:rPr lang="en-US" sz="1300" dirty="0" err="1"/>
              <a:t>allebei</a:t>
            </a:r>
            <a:r>
              <a:rPr lang="en-US" sz="1300" dirty="0"/>
              <a:t> </a:t>
            </a:r>
            <a:r>
              <a:rPr lang="en-US" sz="1300" dirty="0" err="1"/>
              <a:t>gericht</a:t>
            </a:r>
            <a:r>
              <a:rPr lang="en-US" sz="1300" dirty="0"/>
              <a:t> op </a:t>
            </a:r>
            <a:r>
              <a:rPr lang="en-US" sz="1300" dirty="0" err="1"/>
              <a:t>verandering</a:t>
            </a:r>
            <a:r>
              <a:rPr lang="en-US" sz="1300" dirty="0"/>
              <a:t> van </a:t>
            </a:r>
            <a:r>
              <a:rPr lang="en-US" sz="1300" dirty="0" err="1"/>
              <a:t>gedrag</a:t>
            </a:r>
            <a:endParaRPr lang="en-US" sz="1300" dirty="0"/>
          </a:p>
          <a:p>
            <a:pPr marL="972900" lvl="1" indent="-342900">
              <a:lnSpc>
                <a:spcPct val="150000"/>
              </a:lnSpc>
              <a:buFont typeface="+mj-lt"/>
              <a:buAutoNum type="alphaUcPeriod"/>
            </a:pPr>
            <a:r>
              <a:rPr lang="en-US" sz="1300" dirty="0"/>
              <a:t>Nee, </a:t>
            </a:r>
            <a:r>
              <a:rPr lang="en-US" sz="1300" dirty="0" err="1"/>
              <a:t>positieve</a:t>
            </a:r>
            <a:r>
              <a:rPr lang="en-US" sz="1300" dirty="0"/>
              <a:t> en </a:t>
            </a:r>
            <a:r>
              <a:rPr lang="en-US" sz="1300" dirty="0" err="1"/>
              <a:t>negatieve</a:t>
            </a:r>
            <a:r>
              <a:rPr lang="en-US" sz="1300" dirty="0"/>
              <a:t> feedback </a:t>
            </a:r>
            <a:r>
              <a:rPr lang="en-US" sz="1300" dirty="0" err="1"/>
              <a:t>hebben</a:t>
            </a:r>
            <a:r>
              <a:rPr lang="en-US" sz="1300" dirty="0"/>
              <a:t> </a:t>
            </a:r>
            <a:r>
              <a:rPr lang="en-US" sz="1300" dirty="0" err="1"/>
              <a:t>een</a:t>
            </a:r>
            <a:r>
              <a:rPr lang="en-US" sz="1300" dirty="0"/>
              <a:t> </a:t>
            </a:r>
            <a:r>
              <a:rPr lang="en-US" sz="1300" dirty="0" err="1"/>
              <a:t>ander</a:t>
            </a:r>
            <a:r>
              <a:rPr lang="en-US" sz="1300" dirty="0"/>
              <a:t> </a:t>
            </a:r>
            <a:r>
              <a:rPr lang="en-US" sz="1300" dirty="0" err="1"/>
              <a:t>doel</a:t>
            </a:r>
            <a:endParaRPr lang="en-US" sz="1300" dirty="0"/>
          </a:p>
          <a:p>
            <a:pPr marL="972900" lvl="1" indent="-342900">
              <a:lnSpc>
                <a:spcPct val="150000"/>
              </a:lnSpc>
              <a:buFont typeface="+mj-lt"/>
              <a:buAutoNum type="alphaUcPeriod"/>
            </a:pPr>
            <a:r>
              <a:rPr lang="en-US" sz="1300" dirty="0"/>
              <a:t>Ja, </a:t>
            </a:r>
            <a:r>
              <a:rPr lang="en-US" sz="1300" dirty="0" err="1"/>
              <a:t>beide</a:t>
            </a:r>
            <a:r>
              <a:rPr lang="en-US" sz="1300" dirty="0"/>
              <a:t> </a:t>
            </a:r>
            <a:r>
              <a:rPr lang="en-US" sz="1300" dirty="0" err="1"/>
              <a:t>zijn</a:t>
            </a:r>
            <a:r>
              <a:rPr lang="en-US" sz="1300" dirty="0"/>
              <a:t> </a:t>
            </a:r>
            <a:r>
              <a:rPr lang="en-US" sz="1300" dirty="0" err="1"/>
              <a:t>gericht</a:t>
            </a:r>
            <a:r>
              <a:rPr lang="en-US" sz="1300" dirty="0"/>
              <a:t> op </a:t>
            </a:r>
            <a:r>
              <a:rPr lang="en-US" sz="1300" dirty="0" err="1"/>
              <a:t>bestendigen</a:t>
            </a:r>
            <a:r>
              <a:rPr lang="en-US" sz="1300" dirty="0"/>
              <a:t> van </a:t>
            </a:r>
            <a:r>
              <a:rPr lang="en-US" sz="1300" dirty="0" err="1"/>
              <a:t>goed</a:t>
            </a:r>
            <a:r>
              <a:rPr lang="en-US" sz="1300" dirty="0"/>
              <a:t> </a:t>
            </a:r>
            <a:r>
              <a:rPr lang="en-US" sz="1300" dirty="0" err="1"/>
              <a:t>gedrag</a:t>
            </a:r>
            <a:r>
              <a:rPr lang="en-US" sz="1300" dirty="0"/>
              <a:t>  </a:t>
            </a:r>
          </a:p>
          <a:p>
            <a:pPr marL="972900" lvl="1" indent="-342900">
              <a:lnSpc>
                <a:spcPct val="150000"/>
              </a:lnSpc>
              <a:buFont typeface="+mj-lt"/>
              <a:buAutoNum type="alphaUcPeriod"/>
            </a:pPr>
            <a:r>
              <a:rPr lang="en-US" sz="1300" dirty="0"/>
              <a:t>Nee, </a:t>
            </a:r>
            <a:r>
              <a:rPr lang="en-US" sz="1300" dirty="0" err="1"/>
              <a:t>negatieve</a:t>
            </a:r>
            <a:r>
              <a:rPr lang="en-US" sz="1300" dirty="0"/>
              <a:t> feedback </a:t>
            </a:r>
            <a:r>
              <a:rPr lang="en-US" sz="1300" dirty="0" err="1"/>
              <a:t>nodigt</a:t>
            </a:r>
            <a:r>
              <a:rPr lang="en-US" sz="1300" dirty="0"/>
              <a:t> </a:t>
            </a:r>
            <a:r>
              <a:rPr lang="en-US" sz="1300" dirty="0" err="1"/>
              <a:t>uit</a:t>
            </a:r>
            <a:r>
              <a:rPr lang="en-US" sz="1300" dirty="0"/>
              <a:t> tot </a:t>
            </a:r>
            <a:r>
              <a:rPr lang="en-US" sz="1300" dirty="0" err="1"/>
              <a:t>veranderen</a:t>
            </a:r>
            <a:r>
              <a:rPr lang="en-US" sz="1300" dirty="0"/>
              <a:t> van </a:t>
            </a:r>
            <a:r>
              <a:rPr lang="en-US" sz="1300" dirty="0" err="1"/>
              <a:t>gedrag</a:t>
            </a:r>
            <a:r>
              <a:rPr lang="en-US" sz="1300" dirty="0"/>
              <a:t>; </a:t>
            </a:r>
            <a:r>
              <a:rPr lang="en-US" sz="1300" dirty="0" err="1"/>
              <a:t>positieve</a:t>
            </a:r>
            <a:r>
              <a:rPr lang="en-US" sz="1300" dirty="0"/>
              <a:t> feedback </a:t>
            </a:r>
            <a:r>
              <a:rPr lang="en-US" sz="1300" dirty="0" err="1"/>
              <a:t>nodigt</a:t>
            </a:r>
            <a:r>
              <a:rPr lang="en-US" sz="1300" dirty="0"/>
              <a:t> </a:t>
            </a:r>
            <a:r>
              <a:rPr lang="en-US" sz="1300" dirty="0" err="1"/>
              <a:t>uit</a:t>
            </a:r>
            <a:r>
              <a:rPr lang="en-US" sz="1300" dirty="0"/>
              <a:t> tot het </a:t>
            </a:r>
            <a:r>
              <a:rPr lang="en-US" sz="1300" dirty="0" err="1"/>
              <a:t>bestendigen</a:t>
            </a:r>
            <a:r>
              <a:rPr lang="en-US" sz="1300" dirty="0"/>
              <a:t> van </a:t>
            </a:r>
            <a:r>
              <a:rPr lang="en-US" sz="1300" dirty="0" err="1"/>
              <a:t>gedrag</a:t>
            </a:r>
            <a:endParaRPr lang="en-US" sz="1300" dirty="0"/>
          </a:p>
          <a:p>
            <a:pPr>
              <a:lnSpc>
                <a:spcPct val="150000"/>
              </a:lnSpc>
              <a:spcBef>
                <a:spcPct val="20000"/>
              </a:spcBef>
              <a:buFont typeface="Wingdings 2" panose="05020102010507070707" pitchFamily="18" charset="2"/>
              <a:buChar char=""/>
            </a:pPr>
            <a:endParaRPr lang="en-US" sz="1300" b="1" dirty="0"/>
          </a:p>
          <a:p>
            <a:pPr marL="342900" indent="-342900">
              <a:lnSpc>
                <a:spcPct val="150000"/>
              </a:lnSpc>
              <a:spcBef>
                <a:spcPct val="20000"/>
              </a:spcBef>
              <a:buFont typeface="Wingdings 2" panose="05020102010507070707" pitchFamily="18" charset="2"/>
              <a:buChar char=""/>
            </a:pPr>
            <a:r>
              <a:rPr lang="en-US" sz="1300" b="1" dirty="0" err="1"/>
              <a:t>Welke</a:t>
            </a:r>
            <a:r>
              <a:rPr lang="en-US" sz="1300" b="1" dirty="0"/>
              <a:t> van de </a:t>
            </a:r>
            <a:r>
              <a:rPr lang="en-US" sz="1300" b="1" dirty="0" err="1"/>
              <a:t>onderstaande</a:t>
            </a:r>
            <a:r>
              <a:rPr lang="en-US" sz="1300" b="1" dirty="0"/>
              <a:t> </a:t>
            </a:r>
            <a:r>
              <a:rPr lang="en-US" sz="1300" b="1" dirty="0" err="1"/>
              <a:t>uitspraken</a:t>
            </a:r>
            <a:r>
              <a:rPr lang="en-US" sz="1300" b="1" dirty="0"/>
              <a:t> over feedback is </a:t>
            </a:r>
            <a:r>
              <a:rPr lang="en-US" sz="1300" b="1" dirty="0" err="1"/>
              <a:t>juist</a:t>
            </a:r>
            <a:r>
              <a:rPr lang="en-US" sz="1300" b="1" dirty="0"/>
              <a:t>?</a:t>
            </a:r>
          </a:p>
          <a:p>
            <a:pPr marL="972900" lvl="1" indent="-342900">
              <a:lnSpc>
                <a:spcPct val="150000"/>
              </a:lnSpc>
              <a:buFont typeface="+mj-lt"/>
              <a:buAutoNum type="alphaUcPeriod"/>
            </a:pPr>
            <a:r>
              <a:rPr lang="en-US" sz="1300" dirty="0"/>
              <a:t>Is </a:t>
            </a:r>
            <a:r>
              <a:rPr lang="en-US" sz="1300" dirty="0" err="1"/>
              <a:t>vooral</a:t>
            </a:r>
            <a:r>
              <a:rPr lang="en-US" sz="1300" dirty="0"/>
              <a:t> </a:t>
            </a:r>
            <a:r>
              <a:rPr lang="en-US" sz="1300" dirty="0" err="1"/>
              <a:t>nuttig</a:t>
            </a:r>
            <a:r>
              <a:rPr lang="en-US" sz="1300" dirty="0"/>
              <a:t> om te </a:t>
            </a:r>
            <a:r>
              <a:rPr lang="en-US" sz="1300" dirty="0" err="1"/>
              <a:t>geven</a:t>
            </a:r>
            <a:endParaRPr lang="en-US" sz="1300" dirty="0"/>
          </a:p>
          <a:p>
            <a:pPr marL="972900" lvl="1" indent="-342900">
              <a:lnSpc>
                <a:spcPct val="150000"/>
              </a:lnSpc>
              <a:buFont typeface="+mj-lt"/>
              <a:buAutoNum type="alphaUcPeriod"/>
            </a:pPr>
            <a:r>
              <a:rPr lang="en-US" sz="1300" dirty="0"/>
              <a:t>Is </a:t>
            </a:r>
            <a:r>
              <a:rPr lang="en-US" sz="1300" dirty="0" err="1"/>
              <a:t>hetzelfde</a:t>
            </a:r>
            <a:r>
              <a:rPr lang="en-US" sz="1300" dirty="0"/>
              <a:t> </a:t>
            </a:r>
            <a:r>
              <a:rPr lang="en-US" sz="1300" dirty="0" err="1"/>
              <a:t>als</a:t>
            </a:r>
            <a:r>
              <a:rPr lang="en-US" sz="1300" dirty="0"/>
              <a:t> </a:t>
            </a:r>
            <a:r>
              <a:rPr lang="en-US" sz="1300" dirty="0" err="1"/>
              <a:t>positieve</a:t>
            </a:r>
            <a:r>
              <a:rPr lang="en-US" sz="1300" dirty="0"/>
              <a:t> </a:t>
            </a:r>
            <a:r>
              <a:rPr lang="en-US" sz="1300" dirty="0" err="1"/>
              <a:t>kritiek</a:t>
            </a:r>
            <a:endParaRPr lang="en-US" sz="1300" dirty="0"/>
          </a:p>
          <a:p>
            <a:pPr marL="972900" lvl="1" indent="-342900">
              <a:lnSpc>
                <a:spcPct val="150000"/>
              </a:lnSpc>
              <a:buFont typeface="+mj-lt"/>
              <a:buAutoNum type="alphaUcPeriod"/>
            </a:pPr>
            <a:r>
              <a:rPr lang="en-US" sz="1300" dirty="0" err="1"/>
              <a:t>Kun</a:t>
            </a:r>
            <a:r>
              <a:rPr lang="en-US" sz="1300" dirty="0"/>
              <a:t> je het </a:t>
            </a:r>
            <a:r>
              <a:rPr lang="en-US" sz="1300" dirty="0" err="1"/>
              <a:t>beste</a:t>
            </a:r>
            <a:r>
              <a:rPr lang="en-US" sz="1300" dirty="0"/>
              <a:t>  </a:t>
            </a:r>
            <a:r>
              <a:rPr lang="en-US" sz="1300" dirty="0" err="1"/>
              <a:t>meteen</a:t>
            </a:r>
            <a:r>
              <a:rPr lang="en-US" sz="1300" dirty="0"/>
              <a:t> </a:t>
            </a:r>
            <a:r>
              <a:rPr lang="en-US" sz="1300" dirty="0" err="1"/>
              <a:t>geven</a:t>
            </a:r>
            <a:r>
              <a:rPr lang="en-US" sz="1300" dirty="0"/>
              <a:t> </a:t>
            </a:r>
            <a:r>
              <a:rPr lang="en-US" sz="1300" dirty="0" err="1"/>
              <a:t>als</a:t>
            </a:r>
            <a:r>
              <a:rPr lang="en-US" sz="1300" dirty="0"/>
              <a:t> </a:t>
            </a:r>
            <a:r>
              <a:rPr lang="en-US" sz="1300" dirty="0" err="1"/>
              <a:t>iets</a:t>
            </a:r>
            <a:r>
              <a:rPr lang="en-US" sz="1300" dirty="0"/>
              <a:t> je </a:t>
            </a:r>
            <a:r>
              <a:rPr lang="en-US" sz="1300" dirty="0" err="1"/>
              <a:t>niet</a:t>
            </a:r>
            <a:r>
              <a:rPr lang="en-US" sz="1300" dirty="0"/>
              <a:t> </a:t>
            </a:r>
            <a:r>
              <a:rPr lang="en-US" sz="1300" dirty="0" err="1"/>
              <a:t>zint</a:t>
            </a:r>
            <a:endParaRPr lang="en-US" sz="1300" dirty="0"/>
          </a:p>
          <a:p>
            <a:pPr marL="972900" lvl="1" indent="-342900">
              <a:lnSpc>
                <a:spcPct val="150000"/>
              </a:lnSpc>
              <a:buFont typeface="+mj-lt"/>
              <a:buAutoNum type="alphaUcPeriod"/>
            </a:pPr>
            <a:r>
              <a:rPr lang="en-US" sz="1300" dirty="0" err="1"/>
              <a:t>Hoeft</a:t>
            </a:r>
            <a:r>
              <a:rPr lang="en-US" sz="1300" dirty="0"/>
              <a:t> </a:t>
            </a:r>
            <a:r>
              <a:rPr lang="en-US" sz="1300" dirty="0" err="1"/>
              <a:t>niet</a:t>
            </a:r>
            <a:r>
              <a:rPr lang="en-US" sz="1300" dirty="0"/>
              <a:t> </a:t>
            </a:r>
            <a:r>
              <a:rPr lang="en-US" sz="1300" dirty="0" err="1"/>
              <a:t>diplomatiek</a:t>
            </a:r>
            <a:r>
              <a:rPr lang="en-US" sz="1300" dirty="0"/>
              <a:t>  </a:t>
            </a:r>
            <a:r>
              <a:rPr lang="en-US" sz="1300" dirty="0" err="1"/>
              <a:t>als</a:t>
            </a:r>
            <a:r>
              <a:rPr lang="en-US" sz="1300" dirty="0"/>
              <a:t> het maar </a:t>
            </a:r>
            <a:r>
              <a:rPr lang="en-US" sz="1300" dirty="0" err="1"/>
              <a:t>effectief</a:t>
            </a:r>
            <a:r>
              <a:rPr lang="en-US" sz="1300" dirty="0"/>
              <a:t> is om de </a:t>
            </a:r>
            <a:r>
              <a:rPr lang="en-US" sz="1300" dirty="0" err="1"/>
              <a:t>ander</a:t>
            </a:r>
            <a:r>
              <a:rPr lang="en-US" sz="1300" dirty="0"/>
              <a:t> </a:t>
            </a:r>
            <a:r>
              <a:rPr lang="en-US" sz="1300" dirty="0" err="1"/>
              <a:t>aan</a:t>
            </a:r>
            <a:r>
              <a:rPr lang="en-US" sz="1300" dirty="0"/>
              <a:t> te </a:t>
            </a:r>
            <a:r>
              <a:rPr lang="en-US" sz="1300" dirty="0" err="1"/>
              <a:t>pakken</a:t>
            </a:r>
            <a:endParaRPr lang="en-US" sz="1300" dirty="0"/>
          </a:p>
        </p:txBody>
      </p:sp>
    </p:spTree>
    <p:extLst>
      <p:ext uri="{BB962C8B-B14F-4D97-AF65-F5344CB8AC3E}">
        <p14:creationId xmlns:p14="http://schemas.microsoft.com/office/powerpoint/2010/main" val="51129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fontScale="90000"/>
          </a:bodyPr>
          <a:lstStyle/>
          <a:p>
            <a:r>
              <a:rPr lang="nl-NL" cap="none" dirty="0">
                <a:latin typeface="Calibri" panose="020F0502020204030204" pitchFamily="34" charset="0"/>
                <a:cs typeface="Calibri" panose="020F0502020204030204" pitchFamily="34" charset="0"/>
              </a:rPr>
              <a:t>Feedback en reflectie</a:t>
            </a:r>
            <a:br>
              <a:rPr lang="nl-NL"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Feedback geven zonder onbeleefd te zijn</a:t>
            </a:r>
            <a:br>
              <a:rPr lang="nl-NL" sz="3200" cap="none" dirty="0">
                <a:latin typeface="Calibri" panose="020F0502020204030204" pitchFamily="34" charset="0"/>
                <a:cs typeface="Calibri" panose="020F0502020204030204" pitchFamily="34" charset="0"/>
              </a:rPr>
            </a:b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6" name="Tijdelijke aanduiding voor inhoud 2">
            <a:extLst>
              <a:ext uri="{FF2B5EF4-FFF2-40B4-BE49-F238E27FC236}">
                <a16:creationId xmlns:a16="http://schemas.microsoft.com/office/drawing/2014/main" id="{02341592-EC5B-4EE7-B2B0-DB147A60AA8E}"/>
              </a:ext>
            </a:extLst>
          </p:cNvPr>
          <p:cNvSpPr txBox="1">
            <a:spLocks/>
          </p:cNvSpPr>
          <p:nvPr/>
        </p:nvSpPr>
        <p:spPr>
          <a:xfrm>
            <a:off x="838200" y="2290464"/>
            <a:ext cx="6792311" cy="2164318"/>
          </a:xfrm>
          <a:prstGeom prst="rect">
            <a:avLst/>
          </a:prstGeom>
        </p:spPr>
        <p:txBody>
          <a:bodyPr>
            <a:normAutofit lnSpcReduction="10000"/>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pPr>
            <a:endParaRPr lang="nl-NL" dirty="0"/>
          </a:p>
          <a:p>
            <a:pPr marL="342900" indent="-342900">
              <a:lnSpc>
                <a:spcPct val="150000"/>
              </a:lnSpc>
              <a:buFont typeface="+mj-lt"/>
              <a:buAutoNum type="arabicPeriod"/>
            </a:pPr>
            <a:r>
              <a:rPr lang="nl-NL" dirty="0">
                <a:latin typeface="Calibri" panose="020F0502020204030204" pitchFamily="34" charset="0"/>
                <a:cs typeface="Calibri" panose="020F0502020204030204" pitchFamily="34" charset="0"/>
              </a:rPr>
              <a:t>‘Als jij schreeuwt tijdens een discussie… (</a:t>
            </a:r>
            <a:r>
              <a:rPr lang="nl-NL" b="1" dirty="0">
                <a:latin typeface="Calibri" panose="020F0502020204030204" pitchFamily="34" charset="0"/>
                <a:cs typeface="Calibri" panose="020F0502020204030204" pitchFamily="34" charset="0"/>
              </a:rPr>
              <a:t>gedrag</a:t>
            </a:r>
            <a:r>
              <a:rPr lang="nl-NL" dirty="0">
                <a:latin typeface="Calibri" panose="020F0502020204030204" pitchFamily="34" charset="0"/>
                <a:cs typeface="Calibri" panose="020F0502020204030204" pitchFamily="34" charset="0"/>
              </a:rPr>
              <a:t>)</a:t>
            </a:r>
          </a:p>
          <a:p>
            <a:pPr marL="342900" indent="-342900">
              <a:lnSpc>
                <a:spcPct val="150000"/>
              </a:lnSpc>
              <a:buFont typeface="+mj-lt"/>
              <a:buAutoNum type="arabicPeriod"/>
            </a:pPr>
            <a:r>
              <a:rPr lang="nl-NL" dirty="0">
                <a:latin typeface="Calibri" panose="020F0502020204030204" pitchFamily="34" charset="0"/>
                <a:cs typeface="Calibri" panose="020F0502020204030204" pitchFamily="34" charset="0"/>
              </a:rPr>
              <a:t>…kan ik me niet meer focussen op waar de discussie over gaat… </a:t>
            </a:r>
            <a:r>
              <a:rPr lang="nl-NL" b="1" dirty="0">
                <a:latin typeface="Calibri" panose="020F0502020204030204" pitchFamily="34" charset="0"/>
                <a:cs typeface="Calibri" panose="020F0502020204030204" pitchFamily="34" charset="0"/>
              </a:rPr>
              <a:t>(negatieve effect/gevolg)</a:t>
            </a:r>
            <a:r>
              <a:rPr lang="nl-NL"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marL="342900" indent="-342900">
              <a:lnSpc>
                <a:spcPct val="150000"/>
              </a:lnSpc>
              <a:buFont typeface="+mj-lt"/>
              <a:buAutoNum type="arabicPeriod"/>
            </a:pPr>
            <a:r>
              <a:rPr lang="en-US" dirty="0">
                <a:latin typeface="Calibri" panose="020F0502020204030204" pitchFamily="34" charset="0"/>
                <a:cs typeface="Calibri" panose="020F0502020204030204" pitchFamily="34" charset="0"/>
              </a:rPr>
              <a:t>…en </a:t>
            </a:r>
            <a:r>
              <a:rPr lang="en-US" dirty="0" err="1">
                <a:latin typeface="Calibri" panose="020F0502020204030204" pitchFamily="34" charset="0"/>
                <a:cs typeface="Calibri" panose="020F0502020204030204" pitchFamily="34" charset="0"/>
              </a:rPr>
              <a:t>voel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ik</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mij</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niet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gerespecteerd</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a:t>
            </a:r>
            <a:r>
              <a:rPr lang="en-US" b="1" dirty="0" err="1">
                <a:latin typeface="Calibri" panose="020F0502020204030204" pitchFamily="34" charset="0"/>
                <a:cs typeface="Calibri" panose="020F0502020204030204" pitchFamily="34" charset="0"/>
              </a:rPr>
              <a:t>gevoel</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dat</a:t>
            </a:r>
            <a:r>
              <a:rPr lang="en-US" b="1" dirty="0">
                <a:latin typeface="Calibri" panose="020F0502020204030204" pitchFamily="34" charset="0"/>
                <a:cs typeface="Calibri" panose="020F0502020204030204" pitchFamily="34" charset="0"/>
              </a:rPr>
              <a:t> het je </a:t>
            </a:r>
            <a:r>
              <a:rPr lang="en-US" b="1" dirty="0" err="1">
                <a:latin typeface="Calibri" panose="020F0502020204030204" pitchFamily="34" charset="0"/>
                <a:cs typeface="Calibri" panose="020F0502020204030204" pitchFamily="34" charset="0"/>
              </a:rPr>
              <a:t>geeft</a:t>
            </a:r>
            <a:r>
              <a:rPr lang="en-US" b="1" dirty="0">
                <a:latin typeface="Calibri" panose="020F0502020204030204" pitchFamily="34" charset="0"/>
                <a:cs typeface="Calibri" panose="020F0502020204030204" pitchFamily="34" charset="0"/>
              </a:rPr>
              <a:t>)</a:t>
            </a:r>
            <a:endParaRPr lang="nl-NL" b="1" dirty="0">
              <a:latin typeface="Calibri" panose="020F0502020204030204" pitchFamily="34" charset="0"/>
              <a:cs typeface="Calibri" panose="020F0502020204030204" pitchFamily="34" charset="0"/>
            </a:endParaRPr>
          </a:p>
        </p:txBody>
      </p:sp>
      <p:pic>
        <p:nvPicPr>
          <p:cNvPr id="14" name="Afbeelding 13" descr="Gekreukte papieren gloeilamp">
            <a:extLst>
              <a:ext uri="{FF2B5EF4-FFF2-40B4-BE49-F238E27FC236}">
                <a16:creationId xmlns:a16="http://schemas.microsoft.com/office/drawing/2014/main" id="{539BF560-9AFE-48D7-9DCF-CFFB9D8D2BA3}"/>
              </a:ext>
            </a:extLst>
          </p:cNvPr>
          <p:cNvPicPr>
            <a:picLocks noChangeAspect="1"/>
          </p:cNvPicPr>
          <p:nvPr/>
        </p:nvPicPr>
        <p:blipFill rotWithShape="1">
          <a:blip r:embed="rId3">
            <a:alphaModFix amt="57000"/>
          </a:blip>
          <a:srcRect l="33653" r="27829"/>
          <a:stretch/>
        </p:blipFill>
        <p:spPr>
          <a:xfrm>
            <a:off x="8229599" y="5573"/>
            <a:ext cx="3962401" cy="6858000"/>
          </a:xfrm>
          <a:prstGeom prst="rect">
            <a:avLst/>
          </a:prstGeom>
        </p:spPr>
      </p:pic>
    </p:spTree>
    <p:extLst>
      <p:ext uri="{BB962C8B-B14F-4D97-AF65-F5344CB8AC3E}">
        <p14:creationId xmlns:p14="http://schemas.microsoft.com/office/powerpoint/2010/main" val="2976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down)">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199" y="864680"/>
            <a:ext cx="10515600" cy="634778"/>
          </a:xfrm>
        </p:spPr>
        <p:txBody>
          <a:bodyPr>
            <a:normAutofit fontScale="90000"/>
          </a:bodyPr>
          <a:lstStyle/>
          <a:p>
            <a:r>
              <a:rPr lang="nl-NL" sz="4000" cap="none" dirty="0">
                <a:latin typeface="Calibri" panose="020F0502020204030204" pitchFamily="34" charset="0"/>
                <a:cs typeface="Calibri" panose="020F0502020204030204" pitchFamily="34" charset="0"/>
              </a:rPr>
              <a:t>Aantonen in portfolio gesprekken</a:t>
            </a:r>
            <a:endParaRPr lang="en-US" sz="4000" cap="none" dirty="0">
              <a:latin typeface="Calibri" panose="020F0502020204030204" pitchFamily="34" charset="0"/>
              <a:cs typeface="Calibri" panose="020F0502020204030204" pitchFamily="34" charset="0"/>
            </a:endParaRPr>
          </a:p>
        </p:txBody>
      </p:sp>
      <p:sp>
        <p:nvSpPr>
          <p:cNvPr id="5" name="Tijdelijke aanduiding voor tekst 4">
            <a:extLst>
              <a:ext uri="{FF2B5EF4-FFF2-40B4-BE49-F238E27FC236}">
                <a16:creationId xmlns:a16="http://schemas.microsoft.com/office/drawing/2014/main" id="{47925A89-B7EA-45A5-957B-B12FDD23B2DD}"/>
              </a:ext>
            </a:extLst>
          </p:cNvPr>
          <p:cNvSpPr>
            <a:spLocks noGrp="1"/>
          </p:cNvSpPr>
          <p:nvPr>
            <p:ph type="body" sz="quarter" idx="18"/>
          </p:nvPr>
        </p:nvSpPr>
        <p:spPr>
          <a:xfrm>
            <a:off x="838199" y="1599343"/>
            <a:ext cx="7612117" cy="4643369"/>
          </a:xfrm>
        </p:spPr>
        <p:txBody>
          <a:bodyPr>
            <a:normAutofit fontScale="32500" lnSpcReduction="20000"/>
          </a:bodyPr>
          <a:lstStyle/>
          <a:p>
            <a:pPr marL="0" indent="0">
              <a:lnSpc>
                <a:spcPct val="140000"/>
              </a:lnSpc>
              <a:buClr>
                <a:srgbClr val="E50856"/>
              </a:buClr>
              <a:buNone/>
            </a:pPr>
            <a:r>
              <a:rPr lang="nl-NL" sz="6400" b="1" i="1" dirty="0">
                <a:latin typeface="Calibri" panose="020F0502020204030204" pitchFamily="34" charset="0"/>
                <a:cs typeface="Calibri" panose="020F0502020204030204" pitchFamily="34" charset="0"/>
              </a:rPr>
              <a:t>Zelf voorbereide </a:t>
            </a:r>
            <a:r>
              <a:rPr lang="nl-NL" sz="6400" b="1">
                <a:latin typeface="Calibri" panose="020F0502020204030204" pitchFamily="34" charset="0"/>
                <a:cs typeface="Calibri" panose="020F0502020204030204" pitchFamily="34" charset="0"/>
              </a:rPr>
              <a:t>tweegesprek of </a:t>
            </a:r>
            <a:r>
              <a:rPr lang="nl-NL" sz="6400" b="1" dirty="0">
                <a:latin typeface="Calibri" panose="020F0502020204030204" pitchFamily="34" charset="0"/>
                <a:cs typeface="Calibri" panose="020F0502020204030204" pitchFamily="34" charset="0"/>
              </a:rPr>
              <a:t>groepsgesprek </a:t>
            </a:r>
          </a:p>
          <a:p>
            <a:pPr>
              <a:lnSpc>
                <a:spcPct val="140000"/>
              </a:lnSpc>
              <a:buClr>
                <a:srgbClr val="E50856"/>
              </a:buClr>
            </a:pPr>
            <a:r>
              <a:rPr lang="nl-NL" sz="6400" dirty="0">
                <a:latin typeface="Calibri" panose="020F0502020204030204" pitchFamily="34" charset="0"/>
                <a:cs typeface="Calibri" panose="020F0502020204030204" pitchFamily="34" charset="0"/>
              </a:rPr>
              <a:t>Planmatige en inhoudelijke voorbereiding</a:t>
            </a:r>
          </a:p>
          <a:p>
            <a:pPr lvl="1">
              <a:lnSpc>
                <a:spcPct val="140000"/>
              </a:lnSpc>
              <a:buClr>
                <a:srgbClr val="E50856"/>
              </a:buClr>
            </a:pPr>
            <a:r>
              <a:rPr lang="nl-NL" sz="5600" dirty="0">
                <a:latin typeface="Calibri" panose="020F0502020204030204" pitchFamily="34" charset="0"/>
                <a:cs typeface="Calibri" panose="020F0502020204030204" pitchFamily="34" charset="0"/>
              </a:rPr>
              <a:t>DROP model</a:t>
            </a:r>
          </a:p>
          <a:p>
            <a:pPr lvl="1">
              <a:lnSpc>
                <a:spcPct val="140000"/>
              </a:lnSpc>
              <a:buClr>
                <a:srgbClr val="E50856"/>
              </a:buClr>
            </a:pPr>
            <a:r>
              <a:rPr lang="nl-NL" sz="5600" dirty="0" err="1">
                <a:latin typeface="Calibri" panose="020F0502020204030204" pitchFamily="34" charset="0"/>
                <a:cs typeface="Calibri" panose="020F0502020204030204" pitchFamily="34" charset="0"/>
              </a:rPr>
              <a:t>Doelgroepanalyse</a:t>
            </a:r>
            <a:endParaRPr lang="nl-NL" sz="5600" dirty="0">
              <a:latin typeface="Calibri" panose="020F0502020204030204" pitchFamily="34" charset="0"/>
              <a:cs typeface="Calibri" panose="020F0502020204030204" pitchFamily="34" charset="0"/>
            </a:endParaRPr>
          </a:p>
          <a:p>
            <a:pPr lvl="1">
              <a:lnSpc>
                <a:spcPct val="140000"/>
              </a:lnSpc>
              <a:buClr>
                <a:srgbClr val="E50856"/>
              </a:buClr>
            </a:pPr>
            <a:r>
              <a:rPr lang="nl-NL" sz="5600" dirty="0">
                <a:latin typeface="Calibri" panose="020F0502020204030204" pitchFamily="34" charset="0"/>
                <a:cs typeface="Calibri" panose="020F0502020204030204" pitchFamily="34" charset="0"/>
              </a:rPr>
              <a:t>Hoe heb je beide ingezet doel- en doelgroepgericht te handelen</a:t>
            </a:r>
          </a:p>
          <a:p>
            <a:pPr lvl="1">
              <a:lnSpc>
                <a:spcPct val="140000"/>
              </a:lnSpc>
              <a:buClr>
                <a:srgbClr val="E50856"/>
              </a:buClr>
            </a:pPr>
            <a:r>
              <a:rPr lang="nl-NL" sz="5600" dirty="0">
                <a:latin typeface="Calibri" panose="020F0502020204030204" pitchFamily="34" charset="0"/>
                <a:cs typeface="Calibri" panose="020F0502020204030204" pitchFamily="34" charset="0"/>
              </a:rPr>
              <a:t>Bepaal in hoofdlijnen structuur gesprek op basis van theorie</a:t>
            </a:r>
          </a:p>
          <a:p>
            <a:pPr lvl="1">
              <a:lnSpc>
                <a:spcPct val="140000"/>
              </a:lnSpc>
              <a:buClr>
                <a:srgbClr val="E50856"/>
              </a:buClr>
            </a:pPr>
            <a:r>
              <a:rPr lang="nl-NL" sz="5600" dirty="0">
                <a:latin typeface="Calibri" panose="020F0502020204030204" pitchFamily="34" charset="0"/>
                <a:cs typeface="Calibri" panose="020F0502020204030204" pitchFamily="34" charset="0"/>
              </a:rPr>
              <a:t>Observatie door deelnemers en feedback op gespreksvaardigheden</a:t>
            </a:r>
          </a:p>
          <a:p>
            <a:pPr>
              <a:lnSpc>
                <a:spcPct val="140000"/>
              </a:lnSpc>
              <a:buClr>
                <a:srgbClr val="E50856"/>
              </a:buClr>
            </a:pPr>
            <a:r>
              <a:rPr lang="nl-NL" sz="6400" dirty="0">
                <a:latin typeface="Calibri" panose="020F0502020204030204" pitchFamily="34" charset="0"/>
                <a:cs typeface="Calibri" panose="020F0502020204030204" pitchFamily="34" charset="0"/>
              </a:rPr>
              <a:t>Bewijslast</a:t>
            </a:r>
          </a:p>
          <a:p>
            <a:pPr lvl="1">
              <a:lnSpc>
                <a:spcPct val="140000"/>
              </a:lnSpc>
              <a:buClr>
                <a:srgbClr val="E50856"/>
              </a:buClr>
            </a:pPr>
            <a:r>
              <a:rPr lang="nl-NL" sz="5600" dirty="0">
                <a:latin typeface="Calibri" panose="020F0502020204030204" pitchFamily="34" charset="0"/>
                <a:cs typeface="Calibri" panose="020F0502020204030204" pitchFamily="34" charset="0"/>
              </a:rPr>
              <a:t>Hoe verliep structuur?</a:t>
            </a:r>
          </a:p>
          <a:p>
            <a:pPr lvl="1">
              <a:lnSpc>
                <a:spcPct val="140000"/>
              </a:lnSpc>
              <a:buClr>
                <a:srgbClr val="E50856"/>
              </a:buClr>
            </a:pPr>
            <a:r>
              <a:rPr lang="nl-NL" sz="5600" dirty="0">
                <a:latin typeface="Calibri" panose="020F0502020204030204" pitchFamily="34" charset="0"/>
                <a:cs typeface="Calibri" panose="020F0502020204030204" pitchFamily="34" charset="0"/>
              </a:rPr>
              <a:t>Interventies tijdens gesprek en waarom?</a:t>
            </a:r>
          </a:p>
          <a:p>
            <a:pPr lvl="1">
              <a:lnSpc>
                <a:spcPct val="140000"/>
              </a:lnSpc>
              <a:buClr>
                <a:srgbClr val="E50856"/>
              </a:buClr>
            </a:pPr>
            <a:r>
              <a:rPr lang="nl-NL" sz="5600" dirty="0">
                <a:latin typeface="Calibri" panose="020F0502020204030204" pitchFamily="34" charset="0"/>
                <a:cs typeface="Calibri" panose="020F0502020204030204" pitchFamily="34" charset="0"/>
              </a:rPr>
              <a:t>Argumenten tijdens gesprek?</a:t>
            </a:r>
          </a:p>
          <a:p>
            <a:pPr lvl="1">
              <a:lnSpc>
                <a:spcPct val="140000"/>
              </a:lnSpc>
              <a:buClr>
                <a:srgbClr val="E50856"/>
              </a:buClr>
            </a:pPr>
            <a:r>
              <a:rPr lang="nl-NL" sz="5600" dirty="0">
                <a:latin typeface="Calibri" panose="020F0502020204030204" pitchFamily="34" charset="0"/>
                <a:cs typeface="Calibri" panose="020F0502020204030204" pitchFamily="34" charset="0"/>
              </a:rPr>
              <a:t>Herken je de feedback? </a:t>
            </a:r>
          </a:p>
          <a:p>
            <a:pPr>
              <a:lnSpc>
                <a:spcPct val="140000"/>
              </a:lnSpc>
              <a:buClr>
                <a:srgbClr val="E50856"/>
              </a:buClr>
            </a:pPr>
            <a:r>
              <a:rPr lang="nl-NL" sz="6400" dirty="0">
                <a:latin typeface="Calibri" panose="020F0502020204030204" pitchFamily="34" charset="0"/>
                <a:cs typeface="Calibri" panose="020F0502020204030204" pitchFamily="34" charset="0"/>
              </a:rPr>
              <a:t>Reflectie en leerdoelen</a:t>
            </a:r>
          </a:p>
          <a:p>
            <a:pPr>
              <a:lnSpc>
                <a:spcPct val="140000"/>
              </a:lnSpc>
              <a:buClr>
                <a:srgbClr val="E50856"/>
              </a:buClr>
            </a:pPr>
            <a:endParaRPr lang="en-US" sz="25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a:p>
            <a:pPr marL="0" indent="0">
              <a:lnSpc>
                <a:spcPct val="140000"/>
              </a:lnSpc>
              <a:buNone/>
            </a:pPr>
            <a:endParaRPr lang="en-US" sz="1400"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graphicFrame>
        <p:nvGraphicFramePr>
          <p:cNvPr id="6" name="Diagram 5">
            <a:extLst>
              <a:ext uri="{FF2B5EF4-FFF2-40B4-BE49-F238E27FC236}">
                <a16:creationId xmlns:a16="http://schemas.microsoft.com/office/drawing/2014/main" id="{4ADF2740-106B-45BA-B82D-2EFADC9936BA}"/>
              </a:ext>
            </a:extLst>
          </p:cNvPr>
          <p:cNvGraphicFramePr/>
          <p:nvPr>
            <p:extLst>
              <p:ext uri="{D42A27DB-BD31-4B8C-83A1-F6EECF244321}">
                <p14:modId xmlns:p14="http://schemas.microsoft.com/office/powerpoint/2010/main" val="1690392852"/>
              </p:ext>
            </p:extLst>
          </p:nvPr>
        </p:nvGraphicFramePr>
        <p:xfrm>
          <a:off x="5685222" y="439267"/>
          <a:ext cx="7725977" cy="5979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554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fontScale="90000"/>
          </a:bodyPr>
          <a:lstStyle/>
          <a:p>
            <a:r>
              <a:rPr lang="nl-NL" cap="none" dirty="0">
                <a:latin typeface="Calibri" panose="020F0502020204030204" pitchFamily="34" charset="0"/>
                <a:cs typeface="Calibri" panose="020F0502020204030204" pitchFamily="34" charset="0"/>
              </a:rPr>
              <a:t>Feedback en reflectie</a:t>
            </a:r>
            <a:br>
              <a:rPr lang="nl-NL"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Feedback geven met drie G’s</a:t>
            </a:r>
            <a:br>
              <a:rPr lang="nl-NL" sz="3200" cap="none" dirty="0">
                <a:latin typeface="Calibri" panose="020F0502020204030204" pitchFamily="34" charset="0"/>
                <a:cs typeface="Calibri" panose="020F0502020204030204" pitchFamily="34" charset="0"/>
              </a:rPr>
            </a:b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14" name="Afbeelding 13" descr="Gekreukte papieren gloeilamp">
            <a:extLst>
              <a:ext uri="{FF2B5EF4-FFF2-40B4-BE49-F238E27FC236}">
                <a16:creationId xmlns:a16="http://schemas.microsoft.com/office/drawing/2014/main" id="{539BF560-9AFE-48D7-9DCF-CFFB9D8D2BA3}"/>
              </a:ext>
            </a:extLst>
          </p:cNvPr>
          <p:cNvPicPr>
            <a:picLocks noChangeAspect="1"/>
          </p:cNvPicPr>
          <p:nvPr/>
        </p:nvPicPr>
        <p:blipFill rotWithShape="1">
          <a:blip r:embed="rId3">
            <a:alphaModFix amt="57000"/>
          </a:blip>
          <a:srcRect l="33653" r="27829"/>
          <a:stretch/>
        </p:blipFill>
        <p:spPr>
          <a:xfrm>
            <a:off x="8229599" y="5573"/>
            <a:ext cx="3962401" cy="6858000"/>
          </a:xfrm>
          <a:prstGeom prst="rect">
            <a:avLst/>
          </a:prstGeom>
        </p:spPr>
      </p:pic>
      <p:sp>
        <p:nvSpPr>
          <p:cNvPr id="8" name="Tijdelijke aanduiding voor inhoud 2">
            <a:extLst>
              <a:ext uri="{FF2B5EF4-FFF2-40B4-BE49-F238E27FC236}">
                <a16:creationId xmlns:a16="http://schemas.microsoft.com/office/drawing/2014/main" id="{3D36DDE5-18A9-4AC1-9C08-5925B42A5D75}"/>
              </a:ext>
            </a:extLst>
          </p:cNvPr>
          <p:cNvSpPr txBox="1">
            <a:spLocks/>
          </p:cNvSpPr>
          <p:nvPr/>
        </p:nvSpPr>
        <p:spPr>
          <a:xfrm>
            <a:off x="838201" y="1589848"/>
            <a:ext cx="7391398" cy="3678303"/>
          </a:xfrm>
          <a:prstGeom prst="rect">
            <a:avLst/>
          </a:prstGeom>
        </p:spPr>
        <p:txBody>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nl-NL" b="1" dirty="0">
                <a:latin typeface="Calibri" panose="020F0502020204030204" pitchFamily="34" charset="0"/>
                <a:cs typeface="Calibri" panose="020F0502020204030204" pitchFamily="34" charset="0"/>
              </a:rPr>
              <a:t>Feedback wordt gemakkelijker geaccepteerd als je dit geeft volgens de 3 G’s:               </a:t>
            </a:r>
            <a:endParaRPr lang="nl-NL" dirty="0">
              <a:latin typeface="Calibri" panose="020F0502020204030204" pitchFamily="34" charset="0"/>
              <a:cs typeface="Calibri" panose="020F0502020204030204" pitchFamily="34" charset="0"/>
            </a:endParaRPr>
          </a:p>
          <a:p>
            <a:pPr marL="522900" lvl="1" indent="-342900">
              <a:lnSpc>
                <a:spcPct val="150000"/>
              </a:lnSpc>
              <a:buFont typeface="+mj-lt"/>
              <a:buAutoNum type="arabicPeriod"/>
            </a:pPr>
            <a:r>
              <a:rPr lang="nl-NL" b="1" dirty="0">
                <a:latin typeface="Calibri" panose="020F0502020204030204" pitchFamily="34" charset="0"/>
                <a:cs typeface="Calibri" panose="020F0502020204030204" pitchFamily="34" charset="0"/>
              </a:rPr>
              <a:t>Gedrag</a:t>
            </a:r>
            <a:r>
              <a:rPr lang="nl-NL" dirty="0">
                <a:latin typeface="Calibri" panose="020F0502020204030204" pitchFamily="34" charset="0"/>
                <a:cs typeface="Calibri" panose="020F0502020204030204" pitchFamily="34" charset="0"/>
              </a:rPr>
              <a:t>: wat ik zie/hoor is….</a:t>
            </a:r>
          </a:p>
          <a:p>
            <a:pPr marL="504000" lvl="2" indent="0">
              <a:lnSpc>
                <a:spcPct val="150000"/>
              </a:lnSpc>
              <a:buFont typeface="Arial" panose="020B0604020202020204" pitchFamily="34" charset="0"/>
              <a:buNone/>
            </a:pPr>
            <a:r>
              <a:rPr lang="nl-NL" dirty="0">
                <a:latin typeface="Calibri" panose="020F0502020204030204" pitchFamily="34" charset="0"/>
                <a:cs typeface="Calibri" panose="020F0502020204030204" pitchFamily="34" charset="0"/>
              </a:rPr>
              <a:t>	- benoem concreet wat je ziet/hoort (en niet wat je ervan vindt!)</a:t>
            </a:r>
          </a:p>
          <a:p>
            <a:pPr marL="522900" lvl="1" indent="-342900">
              <a:lnSpc>
                <a:spcPct val="150000"/>
              </a:lnSpc>
              <a:buFont typeface="+mj-lt"/>
              <a:buAutoNum type="arabicPeriod"/>
            </a:pPr>
            <a:r>
              <a:rPr lang="nl-NL" b="1" dirty="0">
                <a:latin typeface="Calibri" panose="020F0502020204030204" pitchFamily="34" charset="0"/>
                <a:cs typeface="Calibri" panose="020F0502020204030204" pitchFamily="34" charset="0"/>
              </a:rPr>
              <a:t>Gevolg</a:t>
            </a:r>
            <a:r>
              <a:rPr lang="nl-NL" dirty="0">
                <a:latin typeface="Calibri" panose="020F0502020204030204" pitchFamily="34" charset="0"/>
                <a:cs typeface="Calibri" panose="020F0502020204030204" pitchFamily="34" charset="0"/>
              </a:rPr>
              <a:t>: wat dit met mij doet is…. 	</a:t>
            </a:r>
          </a:p>
          <a:p>
            <a:pPr marL="180000" lvl="1" indent="0">
              <a:lnSpc>
                <a:spcPct val="150000"/>
              </a:lnSpc>
              <a:buFont typeface="Arial" panose="020B0604020202020204" pitchFamily="34" charset="0"/>
              <a:buNone/>
            </a:pPr>
            <a:r>
              <a:rPr lang="nl-NL" dirty="0">
                <a:latin typeface="Calibri" panose="020F0502020204030204" pitchFamily="34" charset="0"/>
                <a:cs typeface="Calibri" panose="020F0502020204030204" pitchFamily="34" charset="0"/>
              </a:rPr>
              <a:t>	- benoem het gevolg en benoem ook het </a:t>
            </a:r>
            <a:r>
              <a:rPr lang="nl-NL" b="1" dirty="0">
                <a:latin typeface="Calibri" panose="020F0502020204030204" pitchFamily="34" charset="0"/>
                <a:cs typeface="Calibri" panose="020F0502020204030204" pitchFamily="34" charset="0"/>
              </a:rPr>
              <a:t>gevoel</a:t>
            </a:r>
            <a:r>
              <a:rPr lang="nl-NL" dirty="0">
                <a:latin typeface="Calibri" panose="020F0502020204030204" pitchFamily="34" charset="0"/>
                <a:cs typeface="Calibri" panose="020F0502020204030204" pitchFamily="34" charset="0"/>
              </a:rPr>
              <a:t>  (van ergernis 	b.v.) dat jij bij dit gedrag hebt</a:t>
            </a:r>
          </a:p>
          <a:p>
            <a:pPr marL="522900" lvl="1" indent="-342900">
              <a:lnSpc>
                <a:spcPct val="150000"/>
              </a:lnSpc>
              <a:buFont typeface="+mj-lt"/>
              <a:buAutoNum type="arabicPeriod" startAt="3"/>
            </a:pPr>
            <a:r>
              <a:rPr lang="nl-NL" b="1" dirty="0">
                <a:latin typeface="Calibri" panose="020F0502020204030204" pitchFamily="34" charset="0"/>
                <a:cs typeface="Calibri" panose="020F0502020204030204" pitchFamily="34" charset="0"/>
              </a:rPr>
              <a:t>Gewenst gedrag</a:t>
            </a:r>
            <a:r>
              <a:rPr lang="nl-NL" dirty="0">
                <a:latin typeface="Calibri" panose="020F0502020204030204" pitchFamily="34" charset="0"/>
                <a:cs typeface="Calibri" panose="020F0502020204030204" pitchFamily="34" charset="0"/>
              </a:rPr>
              <a:t>: wat ik zou willen is…</a:t>
            </a:r>
          </a:p>
          <a:p>
            <a:pPr marL="0" indent="0">
              <a:lnSpc>
                <a:spcPct val="150000"/>
              </a:lnSpc>
              <a:buFont typeface="Arial" panose="020B0604020202020204" pitchFamily="34" charset="0"/>
              <a:buNone/>
            </a:pPr>
            <a:r>
              <a:rPr lang="nl-NL" dirty="0">
                <a:latin typeface="Calibri" panose="020F0502020204030204" pitchFamily="34" charset="0"/>
                <a:cs typeface="Calibri" panose="020F0502020204030204" pitchFamily="34" charset="0"/>
              </a:rPr>
              <a:t>	- benoem het concrete gedrag dat je graag zou willen zien</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29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down)">
                                      <p:cBhvr>
                                        <p:cTn id="10" dur="500"/>
                                        <p:tgtEl>
                                          <p:spTgt spid="8">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wipe(down)">
                                      <p:cBhvr>
                                        <p:cTn id="13" dur="500"/>
                                        <p:tgtEl>
                                          <p:spTgt spid="8">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wipe(down)">
                                      <p:cBhvr>
                                        <p:cTn id="16" dur="500"/>
                                        <p:tgtEl>
                                          <p:spTgt spid="8">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wipe(down)">
                                      <p:cBhvr>
                                        <p:cTn id="19" dur="500"/>
                                        <p:tgtEl>
                                          <p:spTgt spid="8">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wipe(down)">
                                      <p:cBhvr>
                                        <p:cTn id="22" dur="500"/>
                                        <p:tgtEl>
                                          <p:spTgt spid="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wipe(down)">
                                      <p:cBhvr>
                                        <p:cTn id="2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fontScale="90000"/>
          </a:bodyPr>
          <a:lstStyle/>
          <a:p>
            <a:r>
              <a:rPr lang="nl-NL" cap="none" dirty="0">
                <a:latin typeface="Calibri" panose="020F0502020204030204" pitchFamily="34" charset="0"/>
                <a:cs typeface="Calibri" panose="020F0502020204030204" pitchFamily="34" charset="0"/>
              </a:rPr>
              <a:t>Feedback en reflectie</a:t>
            </a:r>
            <a:br>
              <a:rPr lang="nl-NL"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Feedback ontvangen</a:t>
            </a:r>
            <a:br>
              <a:rPr lang="nl-NL" sz="3200" cap="none" dirty="0">
                <a:latin typeface="Calibri" panose="020F0502020204030204" pitchFamily="34" charset="0"/>
                <a:cs typeface="Calibri" panose="020F0502020204030204" pitchFamily="34" charset="0"/>
              </a:rPr>
            </a:b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14" name="Afbeelding 13" descr="Gekreukte papieren gloeilamp">
            <a:extLst>
              <a:ext uri="{FF2B5EF4-FFF2-40B4-BE49-F238E27FC236}">
                <a16:creationId xmlns:a16="http://schemas.microsoft.com/office/drawing/2014/main" id="{539BF560-9AFE-48D7-9DCF-CFFB9D8D2BA3}"/>
              </a:ext>
            </a:extLst>
          </p:cNvPr>
          <p:cNvPicPr>
            <a:picLocks noChangeAspect="1"/>
          </p:cNvPicPr>
          <p:nvPr/>
        </p:nvPicPr>
        <p:blipFill rotWithShape="1">
          <a:blip r:embed="rId3">
            <a:alphaModFix amt="57000"/>
          </a:blip>
          <a:srcRect l="33653" r="27829"/>
          <a:stretch/>
        </p:blipFill>
        <p:spPr>
          <a:xfrm>
            <a:off x="8229599" y="5573"/>
            <a:ext cx="3962401" cy="6858000"/>
          </a:xfrm>
          <a:prstGeom prst="rect">
            <a:avLst/>
          </a:prstGeom>
        </p:spPr>
      </p:pic>
      <p:sp>
        <p:nvSpPr>
          <p:cNvPr id="6" name="Tijdelijke aanduiding voor inhoud 2">
            <a:extLst>
              <a:ext uri="{FF2B5EF4-FFF2-40B4-BE49-F238E27FC236}">
                <a16:creationId xmlns:a16="http://schemas.microsoft.com/office/drawing/2014/main" id="{4884CB40-E961-495C-8E6F-B3697C7D5488}"/>
              </a:ext>
            </a:extLst>
          </p:cNvPr>
          <p:cNvSpPr txBox="1">
            <a:spLocks/>
          </p:cNvSpPr>
          <p:nvPr/>
        </p:nvSpPr>
        <p:spPr>
          <a:xfrm>
            <a:off x="908312" y="1323971"/>
            <a:ext cx="6963936" cy="4624327"/>
          </a:xfrm>
          <a:prstGeom prst="rect">
            <a:avLst/>
          </a:prstGeom>
        </p:spPr>
        <p:txBody>
          <a:bodyPr anchor="ctr">
            <a:normAutofit/>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Font typeface="Arial" panose="020B0604020202020204" pitchFamily="34" charset="0"/>
              <a:buNone/>
            </a:pPr>
            <a:r>
              <a:rPr lang="nl-NL" dirty="0"/>
              <a:t>Vraag:   Wat doe jij als je feedback krijgt?         </a:t>
            </a:r>
          </a:p>
          <a:p>
            <a:pPr marL="0" indent="0">
              <a:buFont typeface="Arial" panose="020B0604020202020204" pitchFamily="34" charset="0"/>
              <a:buNone/>
            </a:pPr>
            <a:endParaRPr lang="nl-NL" dirty="0"/>
          </a:p>
          <a:p>
            <a:pPr marL="0" indent="0">
              <a:buFont typeface="Arial" panose="020B0604020202020204" pitchFamily="34" charset="0"/>
              <a:buNone/>
            </a:pPr>
            <a:r>
              <a:rPr lang="nl-NL" dirty="0"/>
              <a:t>Wat doet de ander als die van jou feedback krijgt? </a:t>
            </a:r>
          </a:p>
          <a:p>
            <a:pPr marL="0" indent="0">
              <a:buFont typeface="Arial" panose="020B0604020202020204" pitchFamily="34" charset="0"/>
              <a:buNone/>
            </a:pPr>
            <a:r>
              <a:rPr lang="nl-NL" dirty="0"/>
              <a:t>Wat zie je graag / wat liever niet?</a:t>
            </a:r>
          </a:p>
          <a:p>
            <a:endParaRPr lang="nl-NL" i="1" dirty="0"/>
          </a:p>
          <a:p>
            <a:pPr>
              <a:buFont typeface="Wingdings" panose="05000000000000000000" pitchFamily="2" charset="2"/>
              <a:buChar char="§"/>
            </a:pPr>
            <a:r>
              <a:rPr lang="nl-NL" dirty="0"/>
              <a:t>Zie feedback als kans iets te leren</a:t>
            </a:r>
          </a:p>
          <a:p>
            <a:pPr>
              <a:buFont typeface="Wingdings" panose="05000000000000000000" pitchFamily="2" charset="2"/>
              <a:buChar char="§"/>
            </a:pPr>
            <a:r>
              <a:rPr lang="nl-NL" dirty="0"/>
              <a:t>Vraag verduidelijking</a:t>
            </a:r>
          </a:p>
          <a:p>
            <a:pPr>
              <a:buFont typeface="Wingdings" panose="05000000000000000000" pitchFamily="2" charset="2"/>
              <a:buChar char="§"/>
            </a:pPr>
            <a:r>
              <a:rPr lang="nl-NL" dirty="0"/>
              <a:t>Verdedig je niet</a:t>
            </a:r>
          </a:p>
          <a:p>
            <a:pPr>
              <a:buFont typeface="Wingdings" panose="05000000000000000000" pitchFamily="2" charset="2"/>
              <a:buChar char="§"/>
            </a:pPr>
            <a:r>
              <a:rPr lang="nl-NL" dirty="0"/>
              <a:t>Bepaal zelf of en wat je ermee doet</a:t>
            </a:r>
          </a:p>
        </p:txBody>
      </p:sp>
    </p:spTree>
    <p:extLst>
      <p:ext uri="{BB962C8B-B14F-4D97-AF65-F5344CB8AC3E}">
        <p14:creationId xmlns:p14="http://schemas.microsoft.com/office/powerpoint/2010/main" val="187677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cap="none" dirty="0">
                <a:latin typeface="Calibri" panose="020F0502020204030204" pitchFamily="34" charset="0"/>
                <a:cs typeface="Calibri" panose="020F0502020204030204" pitchFamily="34" charset="0"/>
              </a:rPr>
              <a:t>Feedback en reflectie</a:t>
            </a:r>
            <a:br>
              <a:rPr lang="nl-NL" cap="none" dirty="0">
                <a:latin typeface="Calibri" panose="020F0502020204030204" pitchFamily="34" charset="0"/>
                <a:cs typeface="Calibri" panose="020F0502020204030204" pitchFamily="34" charset="0"/>
              </a:rPr>
            </a:br>
            <a:r>
              <a:rPr lang="nl-NL" cap="none" dirty="0" err="1">
                <a:latin typeface="Calibri" panose="020F0502020204030204" pitchFamily="34" charset="0"/>
                <a:cs typeface="Calibri" panose="020F0502020204030204" pitchFamily="34" charset="0"/>
              </a:rPr>
              <a:t>Reflectie</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8" name="Picture 2" descr="Free Closeup Photo of Primate Stock Photo">
            <a:extLst>
              <a:ext uri="{FF2B5EF4-FFF2-40B4-BE49-F238E27FC236}">
                <a16:creationId xmlns:a16="http://schemas.microsoft.com/office/drawing/2014/main" id="{9012C0AA-CAC5-48A3-BF37-E267EB7D3B82}"/>
              </a:ext>
            </a:extLst>
          </p:cNvPr>
          <p:cNvPicPr>
            <a:picLocks noChangeAspect="1" noChangeArrowheads="1"/>
          </p:cNvPicPr>
          <p:nvPr/>
        </p:nvPicPr>
        <p:blipFill rotWithShape="1">
          <a:blip r:embed="rId3">
            <a:alphaModFix amt="44000"/>
            <a:extLst>
              <a:ext uri="{28A0092B-C50C-407E-A947-70E740481C1C}">
                <a14:useLocalDpi xmlns:a14="http://schemas.microsoft.com/office/drawing/2010/main" val="0"/>
              </a:ext>
            </a:extLst>
          </a:blip>
          <a:srcRect l="39656" r="25074" b="-2"/>
          <a:stretch/>
        </p:blipFill>
        <p:spPr bwMode="auto">
          <a:xfrm>
            <a:off x="8512884" y="0"/>
            <a:ext cx="3679116" cy="6936828"/>
          </a:xfrm>
          <a:prstGeom prst="rect">
            <a:avLst/>
          </a:prstGeom>
          <a:noFill/>
          <a:extLst>
            <a:ext uri="{909E8E84-426E-40DD-AFC4-6F175D3DCCD1}">
              <a14:hiddenFill xmlns:a14="http://schemas.microsoft.com/office/drawing/2010/main">
                <a:solidFill>
                  <a:srgbClr val="FFFFFF"/>
                </a:solidFill>
              </a14:hiddenFill>
            </a:ext>
          </a:extLst>
        </p:spPr>
      </p:pic>
      <p:sp>
        <p:nvSpPr>
          <p:cNvPr id="2" name="Tekstvak 1">
            <a:extLst>
              <a:ext uri="{FF2B5EF4-FFF2-40B4-BE49-F238E27FC236}">
                <a16:creationId xmlns:a16="http://schemas.microsoft.com/office/drawing/2014/main" id="{73834F2D-ED29-4A84-8D24-0395D5541D33}"/>
              </a:ext>
            </a:extLst>
          </p:cNvPr>
          <p:cNvSpPr txBox="1"/>
          <p:nvPr/>
        </p:nvSpPr>
        <p:spPr>
          <a:xfrm>
            <a:off x="978945" y="3154871"/>
            <a:ext cx="6099585" cy="861774"/>
          </a:xfrm>
          <a:prstGeom prst="rect">
            <a:avLst/>
          </a:prstGeom>
          <a:noFill/>
        </p:spPr>
        <p:txBody>
          <a:bodyPr wrap="square" rtlCol="0">
            <a:spAutoFit/>
          </a:bodyPr>
          <a:lstStyle/>
          <a:p>
            <a:r>
              <a:rPr lang="nl-NL" sz="3200" b="1" dirty="0">
                <a:latin typeface="Calibri" panose="020F0502020204030204" pitchFamily="34" charset="0"/>
                <a:cs typeface="Calibri" panose="020F0502020204030204" pitchFamily="34" charset="0"/>
              </a:rPr>
              <a:t>W</a:t>
            </a:r>
            <a:r>
              <a:rPr lang="nl-NL" sz="3200" b="1" cap="none" dirty="0">
                <a:latin typeface="Calibri" panose="020F0502020204030204" pitchFamily="34" charset="0"/>
                <a:cs typeface="Calibri" panose="020F0502020204030204" pitchFamily="34" charset="0"/>
              </a:rPr>
              <a:t>at is de waarde van reflecteren?</a:t>
            </a:r>
            <a:br>
              <a:rPr lang="nl-NL" sz="1800" cap="none" dirty="0">
                <a:latin typeface="Calibri" panose="020F0502020204030204" pitchFamily="34" charset="0"/>
                <a:cs typeface="Calibri" panose="020F0502020204030204" pitchFamily="34" charset="0"/>
              </a:rPr>
            </a:br>
            <a:endParaRPr lang="nl-NL" dirty="0"/>
          </a:p>
        </p:txBody>
      </p:sp>
    </p:spTree>
    <p:extLst>
      <p:ext uri="{BB962C8B-B14F-4D97-AF65-F5344CB8AC3E}">
        <p14:creationId xmlns:p14="http://schemas.microsoft.com/office/powerpoint/2010/main" val="234002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cap="none" dirty="0">
                <a:latin typeface="Calibri" panose="020F0502020204030204" pitchFamily="34" charset="0"/>
                <a:cs typeface="Calibri" panose="020F0502020204030204" pitchFamily="34" charset="0"/>
              </a:rPr>
              <a:t>Feedback en reflectie</a:t>
            </a:r>
            <a:br>
              <a:rPr lang="nl-NL" cap="none" dirty="0">
                <a:latin typeface="Calibri" panose="020F0502020204030204" pitchFamily="34" charset="0"/>
                <a:cs typeface="Calibri" panose="020F0502020204030204" pitchFamily="34" charset="0"/>
              </a:rPr>
            </a:br>
            <a:r>
              <a:rPr lang="nl-NL" cap="none" dirty="0" err="1">
                <a:latin typeface="Calibri" panose="020F0502020204030204" pitchFamily="34" charset="0"/>
                <a:cs typeface="Calibri" panose="020F0502020204030204" pitchFamily="34" charset="0"/>
              </a:rPr>
              <a:t>Reflectie</a:t>
            </a:r>
            <a:r>
              <a:rPr lang="nl-NL" cap="none" dirty="0">
                <a:latin typeface="Calibri" panose="020F0502020204030204" pitchFamily="34" charset="0"/>
                <a:cs typeface="Calibri" panose="020F0502020204030204" pitchFamily="34" charset="0"/>
              </a:rPr>
              <a:t> – aan de slag met je leersituatie</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8" name="Picture 2" descr="Free Closeup Photo of Primate Stock Photo">
            <a:extLst>
              <a:ext uri="{FF2B5EF4-FFF2-40B4-BE49-F238E27FC236}">
                <a16:creationId xmlns:a16="http://schemas.microsoft.com/office/drawing/2014/main" id="{9012C0AA-CAC5-48A3-BF37-E267EB7D3B82}"/>
              </a:ext>
            </a:extLst>
          </p:cNvPr>
          <p:cNvPicPr>
            <a:picLocks noChangeAspect="1" noChangeArrowheads="1"/>
          </p:cNvPicPr>
          <p:nvPr/>
        </p:nvPicPr>
        <p:blipFill rotWithShape="1">
          <a:blip r:embed="rId3">
            <a:alphaModFix amt="44000"/>
            <a:extLst>
              <a:ext uri="{28A0092B-C50C-407E-A947-70E740481C1C}">
                <a14:useLocalDpi xmlns:a14="http://schemas.microsoft.com/office/drawing/2010/main" val="0"/>
              </a:ext>
            </a:extLst>
          </a:blip>
          <a:srcRect l="39656" r="25074" b="-2"/>
          <a:stretch/>
        </p:blipFill>
        <p:spPr bwMode="auto">
          <a:xfrm>
            <a:off x="8512884" y="0"/>
            <a:ext cx="3679116" cy="693682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ijdelijke aanduiding voor inhoud 3">
            <a:extLst>
              <a:ext uri="{FF2B5EF4-FFF2-40B4-BE49-F238E27FC236}">
                <a16:creationId xmlns:a16="http://schemas.microsoft.com/office/drawing/2014/main" id="{DE92DAEF-ABC6-4918-B3AC-970BE14036E3}"/>
              </a:ext>
            </a:extLst>
          </p:cNvPr>
          <p:cNvGraphicFramePr>
            <a:graphicFrameLocks/>
          </p:cNvGraphicFramePr>
          <p:nvPr>
            <p:extLst>
              <p:ext uri="{D42A27DB-BD31-4B8C-83A1-F6EECF244321}">
                <p14:modId xmlns:p14="http://schemas.microsoft.com/office/powerpoint/2010/main" val="3947489768"/>
              </p:ext>
            </p:extLst>
          </p:nvPr>
        </p:nvGraphicFramePr>
        <p:xfrm>
          <a:off x="735709" y="1966908"/>
          <a:ext cx="8229600" cy="4525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2510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cap="none" dirty="0">
                <a:latin typeface="Calibri" panose="020F0502020204030204" pitchFamily="34" charset="0"/>
                <a:cs typeface="Calibri" panose="020F0502020204030204" pitchFamily="34" charset="0"/>
              </a:rPr>
              <a:t>Feedback en reflectie</a:t>
            </a:r>
            <a:br>
              <a:rPr lang="nl-NL"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Eerst evalueren </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graphicFrame>
        <p:nvGraphicFramePr>
          <p:cNvPr id="6" name="Tijdelijke aanduiding voor inhoud 3">
            <a:extLst>
              <a:ext uri="{FF2B5EF4-FFF2-40B4-BE49-F238E27FC236}">
                <a16:creationId xmlns:a16="http://schemas.microsoft.com/office/drawing/2014/main" id="{DE92DAEF-ABC6-4918-B3AC-970BE14036E3}"/>
              </a:ext>
            </a:extLst>
          </p:cNvPr>
          <p:cNvGraphicFramePr>
            <a:graphicFrameLocks/>
          </p:cNvGraphicFramePr>
          <p:nvPr>
            <p:extLst>
              <p:ext uri="{D42A27DB-BD31-4B8C-83A1-F6EECF244321}">
                <p14:modId xmlns:p14="http://schemas.microsoft.com/office/powerpoint/2010/main" val="4142387048"/>
              </p:ext>
            </p:extLst>
          </p:nvPr>
        </p:nvGraphicFramePr>
        <p:xfrm>
          <a:off x="7595461" y="4942583"/>
          <a:ext cx="5079139" cy="17651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kstvak 8">
            <a:extLst>
              <a:ext uri="{FF2B5EF4-FFF2-40B4-BE49-F238E27FC236}">
                <a16:creationId xmlns:a16="http://schemas.microsoft.com/office/drawing/2014/main" id="{5AD3A4C1-25EB-435A-9FE0-BF72F0C9E54C}"/>
              </a:ext>
            </a:extLst>
          </p:cNvPr>
          <p:cNvSpPr txBox="1"/>
          <p:nvPr/>
        </p:nvSpPr>
        <p:spPr>
          <a:xfrm>
            <a:off x="683172" y="1811357"/>
            <a:ext cx="8493101" cy="446705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nl-NL" sz="2400" dirty="0">
                <a:latin typeface="Calibri" panose="020F0502020204030204" pitchFamily="34" charset="0"/>
                <a:cs typeface="Calibri" panose="020F0502020204030204" pitchFamily="34" charset="0"/>
              </a:rPr>
              <a:t>Beoordeel de resultaten van je presentatie - gesprekken</a:t>
            </a:r>
          </a:p>
          <a:p>
            <a:pPr marL="742950" lvl="1" indent="-285750">
              <a:lnSpc>
                <a:spcPct val="150000"/>
              </a:lnSpc>
              <a:buFont typeface="Arial" panose="020B0604020202020204" pitchFamily="34" charset="0"/>
              <a:buChar char="•"/>
            </a:pPr>
            <a:r>
              <a:rPr lang="nl-NL" sz="2400" i="1" dirty="0">
                <a:latin typeface="Calibri" panose="020F0502020204030204" pitchFamily="34" charset="0"/>
                <a:cs typeface="Calibri" panose="020F0502020204030204" pitchFamily="34" charset="0"/>
              </a:rPr>
              <a:t>Wat ging er goed, waar had je moeite mee, wat ging er niet goed? Geef concrete voorbeelden.</a:t>
            </a:r>
            <a:endParaRPr lang="nl-NL" sz="2400"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nl-NL" sz="2400" dirty="0">
                <a:latin typeface="Calibri" panose="020F0502020204030204" pitchFamily="34" charset="0"/>
                <a:cs typeface="Calibri" panose="020F0502020204030204" pitchFamily="34" charset="0"/>
              </a:rPr>
              <a:t>Bekijk welke storende factoren een rol hebben gespeeld</a:t>
            </a:r>
          </a:p>
          <a:p>
            <a:pPr marL="742950" lvl="1" indent="-285750">
              <a:lnSpc>
                <a:spcPct val="150000"/>
              </a:lnSpc>
              <a:buFont typeface="Arial" panose="020B0604020202020204" pitchFamily="34" charset="0"/>
              <a:buChar char="•"/>
            </a:pPr>
            <a:r>
              <a:rPr lang="nl-NL" sz="2400" i="1" dirty="0">
                <a:latin typeface="Calibri" panose="020F0502020204030204" pitchFamily="34" charset="0"/>
                <a:cs typeface="Calibri" panose="020F0502020204030204" pitchFamily="34" charset="0"/>
              </a:rPr>
              <a:t>Beschrijf zo concreet mogelijk waarom het resultaat van je acties niet/wel voldoende was.</a:t>
            </a:r>
            <a:endParaRPr lang="nl-NL" sz="2400" dirty="0">
              <a:solidFill>
                <a:srgbClr val="FF0000"/>
              </a:solidFill>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nl-NL" sz="2400" dirty="0">
                <a:latin typeface="Calibri" panose="020F0502020204030204" pitchFamily="34" charset="0"/>
                <a:cs typeface="Calibri" panose="020F0502020204030204" pitchFamily="34" charset="0"/>
              </a:rPr>
              <a:t>Wat betekent dit voor je aanpak in een volgende presentatie - gesprek?</a:t>
            </a:r>
          </a:p>
        </p:txBody>
      </p:sp>
    </p:spTree>
    <p:extLst>
      <p:ext uri="{BB962C8B-B14F-4D97-AF65-F5344CB8AC3E}">
        <p14:creationId xmlns:p14="http://schemas.microsoft.com/office/powerpoint/2010/main" val="120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cap="none" dirty="0">
                <a:latin typeface="Calibri" panose="020F0502020204030204" pitchFamily="34" charset="0"/>
                <a:cs typeface="Calibri" panose="020F0502020204030204" pitchFamily="34" charset="0"/>
              </a:rPr>
              <a:t>Feedback en reflectie</a:t>
            </a:r>
            <a:br>
              <a:rPr lang="nl-NL"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Dan reflecteren</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graphicFrame>
        <p:nvGraphicFramePr>
          <p:cNvPr id="6" name="Tijdelijke aanduiding voor inhoud 3">
            <a:extLst>
              <a:ext uri="{FF2B5EF4-FFF2-40B4-BE49-F238E27FC236}">
                <a16:creationId xmlns:a16="http://schemas.microsoft.com/office/drawing/2014/main" id="{DE92DAEF-ABC6-4918-B3AC-970BE14036E3}"/>
              </a:ext>
            </a:extLst>
          </p:cNvPr>
          <p:cNvGraphicFramePr>
            <a:graphicFrameLocks/>
          </p:cNvGraphicFramePr>
          <p:nvPr/>
        </p:nvGraphicFramePr>
        <p:xfrm>
          <a:off x="6274661" y="4303380"/>
          <a:ext cx="6337753" cy="2530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hthoek 7">
            <a:extLst>
              <a:ext uri="{FF2B5EF4-FFF2-40B4-BE49-F238E27FC236}">
                <a16:creationId xmlns:a16="http://schemas.microsoft.com/office/drawing/2014/main" id="{C1F377E2-4247-4155-8578-27D4718BC642}"/>
              </a:ext>
            </a:extLst>
          </p:cNvPr>
          <p:cNvSpPr/>
          <p:nvPr/>
        </p:nvSpPr>
        <p:spPr>
          <a:xfrm>
            <a:off x="437805" y="2000860"/>
            <a:ext cx="11305960" cy="3416320"/>
          </a:xfrm>
          <a:prstGeom prst="rect">
            <a:avLst/>
          </a:prstGeom>
        </p:spPr>
        <p:txBody>
          <a:bodyPr wrap="square">
            <a:spAutoFit/>
          </a:bodyPr>
          <a:lstStyle/>
          <a:p>
            <a:pPr marL="342900" indent="-342900">
              <a:buFont typeface="Arial" panose="020B0604020202020204" pitchFamily="34" charset="0"/>
              <a:buChar char="•"/>
            </a:pPr>
            <a:r>
              <a:rPr lang="nl-NL" sz="2400" dirty="0">
                <a:latin typeface="Calibri" panose="020F0502020204030204" pitchFamily="34" charset="0"/>
                <a:cs typeface="Calibri" panose="020F0502020204030204" pitchFamily="34" charset="0"/>
              </a:rPr>
              <a:t>Welk </a:t>
            </a:r>
            <a:r>
              <a:rPr lang="nl-NL" sz="2400" b="1" dirty="0">
                <a:latin typeface="Calibri" panose="020F0502020204030204" pitchFamily="34" charset="0"/>
                <a:cs typeface="Calibri" panose="020F0502020204030204" pitchFamily="34" charset="0"/>
              </a:rPr>
              <a:t>gedra</a:t>
            </a:r>
            <a:r>
              <a:rPr lang="nl-NL" sz="2400" dirty="0">
                <a:latin typeface="Calibri" panose="020F0502020204030204" pitchFamily="34" charset="0"/>
                <a:cs typeface="Calibri" panose="020F0502020204030204" pitchFamily="34" charset="0"/>
              </a:rPr>
              <a:t>g heb ik laten zien?</a:t>
            </a:r>
          </a:p>
          <a:p>
            <a:pPr marL="342900" indent="-342900">
              <a:buFont typeface="Arial" panose="020B0604020202020204" pitchFamily="34" charset="0"/>
              <a:buChar char="•"/>
            </a:pPr>
            <a:r>
              <a:rPr lang="nl-NL" sz="2400" dirty="0">
                <a:latin typeface="Calibri" panose="020F0502020204030204" pitchFamily="34" charset="0"/>
                <a:cs typeface="Calibri" panose="020F0502020204030204" pitchFamily="34" charset="0"/>
              </a:rPr>
              <a:t>Welk gedrag had ik </a:t>
            </a:r>
            <a:r>
              <a:rPr lang="nl-NL" sz="2400" i="1" dirty="0">
                <a:latin typeface="Calibri" panose="020F0502020204030204" pitchFamily="34" charset="0"/>
                <a:cs typeface="Calibri" panose="020F0502020204030204" pitchFamily="34" charset="0"/>
              </a:rPr>
              <a:t>willen</a:t>
            </a:r>
            <a:r>
              <a:rPr lang="nl-NL" sz="2400" dirty="0">
                <a:latin typeface="Calibri" panose="020F0502020204030204" pitchFamily="34" charset="0"/>
                <a:cs typeface="Calibri" panose="020F0502020204030204" pitchFamily="34" charset="0"/>
              </a:rPr>
              <a:t> laten zien als ik dat kon/durfde?</a:t>
            </a:r>
          </a:p>
          <a:p>
            <a:pPr marL="342900" indent="-342900">
              <a:buFont typeface="Arial" panose="020B0604020202020204" pitchFamily="34" charset="0"/>
              <a:buChar char="•"/>
            </a:pPr>
            <a:r>
              <a:rPr lang="nl-NL" sz="2400" dirty="0">
                <a:latin typeface="Calibri" panose="020F0502020204030204" pitchFamily="34" charset="0"/>
                <a:cs typeface="Calibri" panose="020F0502020204030204" pitchFamily="34" charset="0"/>
              </a:rPr>
              <a:t>Kan ik redenen geven waarom ik gehandeld heb zoals ik heb gedaan?</a:t>
            </a:r>
          </a:p>
          <a:p>
            <a:pPr marL="342900" indent="-342900">
              <a:buFont typeface="Arial" panose="020B0604020202020204" pitchFamily="34" charset="0"/>
              <a:buChar char="•"/>
            </a:pPr>
            <a:endParaRPr lang="nl-NL"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nl-NL" sz="2400" dirty="0">
                <a:latin typeface="Calibri" panose="020F0502020204030204" pitchFamily="34" charset="0"/>
                <a:cs typeface="Calibri" panose="020F0502020204030204" pitchFamily="34" charset="0"/>
              </a:rPr>
              <a:t>Over welke </a:t>
            </a:r>
            <a:r>
              <a:rPr lang="nl-NL" sz="2400" b="1" dirty="0">
                <a:latin typeface="Calibri" panose="020F0502020204030204" pitchFamily="34" charset="0"/>
                <a:cs typeface="Calibri" panose="020F0502020204030204" pitchFamily="34" charset="0"/>
              </a:rPr>
              <a:t>vaardigheden</a:t>
            </a:r>
            <a:r>
              <a:rPr lang="nl-NL" sz="2400" dirty="0">
                <a:latin typeface="Calibri" panose="020F0502020204030204" pitchFamily="34" charset="0"/>
                <a:cs typeface="Calibri" panose="020F0502020204030204" pitchFamily="34" charset="0"/>
              </a:rPr>
              <a:t> beschik ik (niet)?</a:t>
            </a:r>
          </a:p>
          <a:p>
            <a:pPr marL="342900" indent="-342900">
              <a:buFont typeface="Arial" panose="020B0604020202020204" pitchFamily="34" charset="0"/>
              <a:buChar char="•"/>
            </a:pPr>
            <a:r>
              <a:rPr lang="nl-NL" sz="2400" dirty="0">
                <a:latin typeface="Calibri" panose="020F0502020204030204" pitchFamily="34" charset="0"/>
                <a:cs typeface="Calibri" panose="020F0502020204030204" pitchFamily="34" charset="0"/>
              </a:rPr>
              <a:t>Wat is mijn motivatie om te doen zoals ik doe?</a:t>
            </a:r>
          </a:p>
          <a:p>
            <a:pPr marL="342900" indent="-342900">
              <a:buFont typeface="Arial" panose="020B0604020202020204" pitchFamily="34" charset="0"/>
              <a:buChar char="•"/>
            </a:pPr>
            <a:r>
              <a:rPr lang="nl-NL" sz="2400" dirty="0">
                <a:latin typeface="Calibri" panose="020F0502020204030204" pitchFamily="34" charset="0"/>
                <a:cs typeface="Calibri" panose="020F0502020204030204" pitchFamily="34" charset="0"/>
              </a:rPr>
              <a:t>Heb ik gehandeld vanuit bepaalde </a:t>
            </a:r>
            <a:r>
              <a:rPr lang="nl-NL" sz="2400" i="1" dirty="0">
                <a:latin typeface="Calibri" panose="020F0502020204030204" pitchFamily="34" charset="0"/>
                <a:cs typeface="Calibri" panose="020F0502020204030204" pitchFamily="34" charset="0"/>
              </a:rPr>
              <a:t>overtuigingen</a:t>
            </a:r>
            <a:r>
              <a:rPr lang="nl-NL" sz="2400" dirty="0">
                <a:latin typeface="Calibri" panose="020F0502020204030204" pitchFamily="34" charset="0"/>
                <a:cs typeface="Calibri" panose="020F0502020204030204" pitchFamily="34" charset="0"/>
              </a:rPr>
              <a:t>? Welke?</a:t>
            </a:r>
          </a:p>
          <a:p>
            <a:pPr marL="342900" indent="-342900">
              <a:buFont typeface="Arial" panose="020B0604020202020204" pitchFamily="34" charset="0"/>
              <a:buChar char="•"/>
            </a:pPr>
            <a:endParaRPr lang="nl-NL"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nl-NL" sz="2400" dirty="0">
                <a:latin typeface="Calibri" panose="020F0502020204030204" pitchFamily="34" charset="0"/>
                <a:cs typeface="Calibri" panose="020F0502020204030204" pitchFamily="34" charset="0"/>
              </a:rPr>
              <a:t>Zegt dit iets over wie ik ben?</a:t>
            </a:r>
          </a:p>
        </p:txBody>
      </p:sp>
    </p:spTree>
    <p:extLst>
      <p:ext uri="{BB962C8B-B14F-4D97-AF65-F5344CB8AC3E}">
        <p14:creationId xmlns:p14="http://schemas.microsoft.com/office/powerpoint/2010/main" val="125177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cap="none" dirty="0">
                <a:latin typeface="Calibri" panose="020F0502020204030204" pitchFamily="34" charset="0"/>
                <a:cs typeface="Calibri" panose="020F0502020204030204" pitchFamily="34" charset="0"/>
              </a:rPr>
              <a:t>Feedback en reflectie</a:t>
            </a:r>
            <a:br>
              <a:rPr lang="nl-NL"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Maak het concreet met STARR</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8" name="Picture 2" descr="Free Closeup Photo of Primate Stock Photo">
            <a:extLst>
              <a:ext uri="{FF2B5EF4-FFF2-40B4-BE49-F238E27FC236}">
                <a16:creationId xmlns:a16="http://schemas.microsoft.com/office/drawing/2014/main" id="{9012C0AA-CAC5-48A3-BF37-E267EB7D3B82}"/>
              </a:ext>
            </a:extLst>
          </p:cNvPr>
          <p:cNvPicPr>
            <a:picLocks noChangeAspect="1" noChangeArrowheads="1"/>
          </p:cNvPicPr>
          <p:nvPr/>
        </p:nvPicPr>
        <p:blipFill rotWithShape="1">
          <a:blip r:embed="rId3">
            <a:alphaModFix amt="44000"/>
            <a:extLst>
              <a:ext uri="{28A0092B-C50C-407E-A947-70E740481C1C}">
                <a14:useLocalDpi xmlns:a14="http://schemas.microsoft.com/office/drawing/2010/main" val="0"/>
              </a:ext>
            </a:extLst>
          </a:blip>
          <a:srcRect l="39656" r="25074" b="-2"/>
          <a:stretch/>
        </p:blipFill>
        <p:spPr bwMode="auto">
          <a:xfrm>
            <a:off x="8512884" y="0"/>
            <a:ext cx="3679116" cy="693682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EB8A2E7-444E-4A08-8E7D-C80CD4D13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1682" y="1690692"/>
            <a:ext cx="4749424" cy="471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4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cap="none" dirty="0">
                <a:latin typeface="Calibri" panose="020F0502020204030204" pitchFamily="34" charset="0"/>
                <a:cs typeface="Calibri" panose="020F0502020204030204" pitchFamily="34" charset="0"/>
              </a:rPr>
              <a:t>Feedback en reflectie</a:t>
            </a:r>
            <a:br>
              <a:rPr lang="nl-NL" cap="none" dirty="0">
                <a:latin typeface="Calibri" panose="020F0502020204030204" pitchFamily="34" charset="0"/>
                <a:cs typeface="Calibri" panose="020F0502020204030204" pitchFamily="34" charset="0"/>
              </a:rPr>
            </a:br>
            <a:r>
              <a:rPr lang="nl-NL" cap="none" dirty="0">
                <a:latin typeface="Calibri" panose="020F0502020204030204" pitchFamily="34" charset="0"/>
                <a:cs typeface="Calibri" panose="020F0502020204030204" pitchFamily="34" charset="0"/>
              </a:rPr>
              <a:t>Om tot leerdoelen te komen</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graphicFrame>
        <p:nvGraphicFramePr>
          <p:cNvPr id="6" name="Tijdelijke aanduiding voor inhoud 3">
            <a:extLst>
              <a:ext uri="{FF2B5EF4-FFF2-40B4-BE49-F238E27FC236}">
                <a16:creationId xmlns:a16="http://schemas.microsoft.com/office/drawing/2014/main" id="{DE92DAEF-ABC6-4918-B3AC-970BE14036E3}"/>
              </a:ext>
            </a:extLst>
          </p:cNvPr>
          <p:cNvGraphicFramePr>
            <a:graphicFrameLocks/>
          </p:cNvGraphicFramePr>
          <p:nvPr/>
        </p:nvGraphicFramePr>
        <p:xfrm>
          <a:off x="6274661" y="4303380"/>
          <a:ext cx="6337753" cy="2530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hthoek 8">
            <a:extLst>
              <a:ext uri="{FF2B5EF4-FFF2-40B4-BE49-F238E27FC236}">
                <a16:creationId xmlns:a16="http://schemas.microsoft.com/office/drawing/2014/main" id="{5404B196-5B22-4837-8A09-898FBAF01390}"/>
              </a:ext>
            </a:extLst>
          </p:cNvPr>
          <p:cNvSpPr/>
          <p:nvPr/>
        </p:nvSpPr>
        <p:spPr>
          <a:xfrm>
            <a:off x="951036" y="2281104"/>
            <a:ext cx="9864109" cy="2295792"/>
          </a:xfrm>
          <a:prstGeom prst="rect">
            <a:avLst/>
          </a:prstGeom>
        </p:spPr>
        <p:txBody>
          <a:bodyPr vert="horz" lIns="91440" tIns="45720" rIns="91440" bIns="45720" rtlCol="0" anchor="ctr">
            <a:normAutofit/>
          </a:bodyPr>
          <a:lstStyle/>
          <a:p>
            <a:pPr marL="342900" indent="-342900">
              <a:spcBef>
                <a:spcPct val="20000"/>
              </a:spcBef>
              <a:spcAft>
                <a:spcPts val="600"/>
              </a:spcAft>
              <a:buClr>
                <a:schemeClr val="tx2"/>
              </a:buClr>
              <a:buSzPct val="110000"/>
              <a:buFont typeface="Wingdings" panose="05000000000000000000" pitchFamily="2" charset="2"/>
              <a:buChar char="þ"/>
            </a:pPr>
            <a:r>
              <a:rPr lang="en-US" dirty="0">
                <a:latin typeface="Calibri" panose="020F0502020204030204" pitchFamily="34" charset="0"/>
                <a:cs typeface="Calibri" panose="020F0502020204030204" pitchFamily="34" charset="0"/>
              </a:rPr>
              <a:t>Wat </a:t>
            </a:r>
            <a:r>
              <a:rPr lang="en-US" b="1" dirty="0" err="1">
                <a:latin typeface="Calibri" panose="020F0502020204030204" pitchFamily="34" charset="0"/>
                <a:cs typeface="Calibri" panose="020F0502020204030204" pitchFamily="34" charset="0"/>
              </a:rPr>
              <a:t>wil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ik</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bereiken</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a:t>
            </a:r>
            <a:r>
              <a:rPr lang="en-US" i="1" dirty="0" err="1">
                <a:latin typeface="Calibri" panose="020F0502020204030204" pitchFamily="34" charset="0"/>
                <a:cs typeface="Calibri" panose="020F0502020204030204" pitchFamily="34" charset="0"/>
              </a:rPr>
              <a:t>positief</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formuleren</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dus</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aangeven</a:t>
            </a:r>
            <a:r>
              <a:rPr lang="en-US" i="1" dirty="0">
                <a:latin typeface="Calibri" panose="020F0502020204030204" pitchFamily="34" charset="0"/>
                <a:cs typeface="Calibri" panose="020F0502020204030204" pitchFamily="34" charset="0"/>
              </a:rPr>
              <a:t> wat je </a:t>
            </a:r>
            <a:r>
              <a:rPr lang="en-US" i="1" dirty="0" err="1">
                <a:latin typeface="Calibri" panose="020F0502020204030204" pitchFamily="34" charset="0"/>
                <a:cs typeface="Calibri" panose="020F0502020204030204" pitchFamily="34" charset="0"/>
              </a:rPr>
              <a:t>wél</a:t>
            </a:r>
            <a:r>
              <a:rPr lang="en-US" i="1" dirty="0">
                <a:latin typeface="Calibri" panose="020F0502020204030204" pitchFamily="34" charset="0"/>
                <a:cs typeface="Calibri" panose="020F0502020204030204" pitchFamily="34" charset="0"/>
              </a:rPr>
              <a:t> wilt)</a:t>
            </a:r>
          </a:p>
          <a:p>
            <a:pPr marL="342900" indent="-342900">
              <a:spcBef>
                <a:spcPct val="20000"/>
              </a:spcBef>
              <a:spcAft>
                <a:spcPts val="600"/>
              </a:spcAft>
              <a:buClr>
                <a:schemeClr val="tx2"/>
              </a:buClr>
              <a:buSzPct val="110000"/>
              <a:buFont typeface="Wingdings" panose="05000000000000000000" pitchFamily="2" charset="2"/>
              <a:buChar char="þ"/>
            </a:pPr>
            <a:r>
              <a:rPr lang="en-US" dirty="0">
                <a:latin typeface="Calibri" panose="020F0502020204030204" pitchFamily="34" charset="0"/>
                <a:cs typeface="Calibri" panose="020F0502020204030204" pitchFamily="34" charset="0"/>
              </a:rPr>
              <a:t>Wat </a:t>
            </a:r>
            <a:r>
              <a:rPr lang="en-US" b="1" dirty="0">
                <a:latin typeface="Calibri" panose="020F0502020204030204" pitchFamily="34" charset="0"/>
                <a:cs typeface="Calibri" panose="020F0502020204030204" pitchFamily="34" charset="0"/>
              </a:rPr>
              <a:t>doe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ik</a:t>
            </a:r>
            <a:r>
              <a:rPr lang="en-US" dirty="0">
                <a:latin typeface="Calibri" panose="020F0502020204030204" pitchFamily="34" charset="0"/>
                <a:cs typeface="Calibri" panose="020F0502020204030204" pitchFamily="34" charset="0"/>
              </a:rPr>
              <a:t> dan? </a:t>
            </a:r>
            <a:r>
              <a:rPr lang="en-US" i="1" dirty="0">
                <a:latin typeface="Calibri" panose="020F0502020204030204" pitchFamily="34" charset="0"/>
                <a:cs typeface="Calibri" panose="020F0502020204030204" pitchFamily="34" charset="0"/>
              </a:rPr>
              <a:t>(</a:t>
            </a:r>
            <a:r>
              <a:rPr lang="en-US" i="1" dirty="0" err="1">
                <a:latin typeface="Calibri" panose="020F0502020204030204" pitchFamily="34" charset="0"/>
                <a:cs typeface="Calibri" panose="020F0502020204030204" pitchFamily="34" charset="0"/>
              </a:rPr>
              <a:t>concreet</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gedrag</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benoemen</a:t>
            </a:r>
            <a:r>
              <a:rPr lang="en-US" i="1" dirty="0">
                <a:latin typeface="Calibri" panose="020F0502020204030204" pitchFamily="34" charset="0"/>
                <a:cs typeface="Calibri" panose="020F0502020204030204" pitchFamily="34" charset="0"/>
              </a:rPr>
              <a:t>)</a:t>
            </a:r>
          </a:p>
          <a:p>
            <a:pPr marL="342900" indent="-342900">
              <a:spcBef>
                <a:spcPct val="20000"/>
              </a:spcBef>
              <a:spcAft>
                <a:spcPts val="600"/>
              </a:spcAft>
              <a:buClr>
                <a:schemeClr val="tx2"/>
              </a:buClr>
              <a:buSzPct val="110000"/>
              <a:buFont typeface="Wingdings" panose="05000000000000000000" pitchFamily="2" charset="2"/>
              <a:buChar char="þ"/>
            </a:pPr>
            <a:r>
              <a:rPr lang="en-US" dirty="0">
                <a:latin typeface="Calibri" panose="020F0502020204030204" pitchFamily="34" charset="0"/>
                <a:cs typeface="Calibri" panose="020F0502020204030204" pitchFamily="34" charset="0"/>
              </a:rPr>
              <a:t>Wat </a:t>
            </a:r>
            <a:r>
              <a:rPr lang="en-US" b="1" dirty="0" err="1">
                <a:latin typeface="Calibri" panose="020F0502020204030204" pitchFamily="34" charset="0"/>
                <a:cs typeface="Calibri" panose="020F0502020204030204" pitchFamily="34" charset="0"/>
              </a:rPr>
              <a:t>kan</a:t>
            </a:r>
            <a:r>
              <a:rPr lang="en-US" b="1"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ik</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als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ik</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mijn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leerdoel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behaald</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heb</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(is het </a:t>
            </a:r>
            <a:r>
              <a:rPr lang="en-US" i="1" dirty="0" err="1">
                <a:latin typeface="Calibri" panose="020F0502020204030204" pitchFamily="34" charset="0"/>
                <a:cs typeface="Calibri" panose="020F0502020204030204" pitchFamily="34" charset="0"/>
              </a:rPr>
              <a:t>duidelijk</a:t>
            </a:r>
            <a:r>
              <a:rPr lang="en-US" i="1" dirty="0">
                <a:latin typeface="Calibri" panose="020F0502020204030204" pitchFamily="34" charset="0"/>
                <a:cs typeface="Calibri" panose="020F0502020204030204" pitchFamily="34" charset="0"/>
              </a:rPr>
              <a:t> welk </a:t>
            </a:r>
            <a:r>
              <a:rPr lang="en-US" i="1" dirty="0" err="1">
                <a:latin typeface="Calibri" panose="020F0502020204030204" pitchFamily="34" charset="0"/>
                <a:cs typeface="Calibri" panose="020F0502020204030204" pitchFamily="34" charset="0"/>
              </a:rPr>
              <a:t>resultaat</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ik</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moet</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bereiken</a:t>
            </a:r>
            <a:r>
              <a:rPr lang="en-US" i="1" dirty="0">
                <a:latin typeface="Calibri" panose="020F0502020204030204" pitchFamily="34" charset="0"/>
                <a:cs typeface="Calibri" panose="020F0502020204030204" pitchFamily="34" charset="0"/>
              </a:rPr>
              <a:t>?)</a:t>
            </a:r>
          </a:p>
          <a:p>
            <a:pPr marL="342900" indent="-342900">
              <a:spcBef>
                <a:spcPct val="20000"/>
              </a:spcBef>
              <a:spcAft>
                <a:spcPts val="600"/>
              </a:spcAft>
              <a:buClr>
                <a:schemeClr val="tx2"/>
              </a:buClr>
              <a:buSzPct val="110000"/>
              <a:buFont typeface="Wingdings" panose="05000000000000000000" pitchFamily="2" charset="2"/>
              <a:buChar char="þ"/>
            </a:pPr>
            <a:r>
              <a:rPr lang="en-US" b="1" dirty="0" err="1">
                <a:latin typeface="Calibri" panose="020F0502020204030204" pitchFamily="34" charset="0"/>
                <a:cs typeface="Calibri" panose="020F0502020204030204" pitchFamily="34" charset="0"/>
              </a:rPr>
              <a:t>Wanneer</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waar</a:t>
            </a:r>
            <a:r>
              <a:rPr lang="en-US" b="1" dirty="0">
                <a:latin typeface="Calibri" panose="020F0502020204030204" pitchFamily="34" charset="0"/>
                <a:cs typeface="Calibri" panose="020F0502020204030204" pitchFamily="34" charset="0"/>
              </a:rPr>
              <a:t> en hoe </a:t>
            </a:r>
            <a:r>
              <a:rPr lang="en-US" dirty="0">
                <a:latin typeface="Calibri" panose="020F0502020204030204" pitchFamily="34" charset="0"/>
                <a:cs typeface="Calibri" panose="020F0502020204030204" pitchFamily="34" charset="0"/>
              </a:rPr>
              <a:t>ga </a:t>
            </a:r>
            <a:r>
              <a:rPr lang="en-US" dirty="0" err="1">
                <a:latin typeface="Calibri" panose="020F0502020204030204" pitchFamily="34" charset="0"/>
                <a:cs typeface="Calibri" panose="020F0502020204030204" pitchFamily="34" charset="0"/>
              </a:rPr>
              <a:t>ik</a:t>
            </a:r>
            <a:r>
              <a:rPr lang="en-US" dirty="0">
                <a:latin typeface="Calibri" panose="020F0502020204030204" pitchFamily="34" charset="0"/>
                <a:cs typeface="Calibri" panose="020F0502020204030204" pitchFamily="34" charset="0"/>
              </a:rPr>
              <a:t> met </a:t>
            </a:r>
            <a:r>
              <a:rPr lang="en-US" dirty="0" err="1">
                <a:latin typeface="Calibri" panose="020F0502020204030204" pitchFamily="34" charset="0"/>
                <a:cs typeface="Calibri" panose="020F0502020204030204" pitchFamily="34" charset="0"/>
              </a:rPr>
              <a:t>dat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leerdoel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aan</a:t>
            </a:r>
            <a:r>
              <a:rPr lang="en-US" dirty="0">
                <a:latin typeface="Calibri" panose="020F0502020204030204" pitchFamily="34" charset="0"/>
                <a:cs typeface="Calibri" panose="020F0502020204030204" pitchFamily="34" charset="0"/>
              </a:rPr>
              <a:t> de slag? </a:t>
            </a:r>
            <a:r>
              <a:rPr lang="en-US" i="1" dirty="0">
                <a:latin typeface="Calibri" panose="020F0502020204030204" pitchFamily="34" charset="0"/>
                <a:cs typeface="Calibri" panose="020F0502020204030204" pitchFamily="34" charset="0"/>
              </a:rPr>
              <a:t>(concrete </a:t>
            </a:r>
            <a:r>
              <a:rPr lang="en-US" i="1" dirty="0" err="1">
                <a:latin typeface="Calibri" panose="020F0502020204030204" pitchFamily="34" charset="0"/>
                <a:cs typeface="Calibri" panose="020F0502020204030204" pitchFamily="34" charset="0"/>
              </a:rPr>
              <a:t>situaties</a:t>
            </a:r>
            <a:r>
              <a:rPr lang="en-US" i="1" dirty="0">
                <a:latin typeface="Calibri" panose="020F0502020204030204" pitchFamily="34" charset="0"/>
                <a:cs typeface="Calibri" panose="020F0502020204030204" pitchFamily="34" charset="0"/>
              </a:rPr>
              <a:t> en </a:t>
            </a:r>
            <a:r>
              <a:rPr lang="en-US" i="1" dirty="0" err="1">
                <a:latin typeface="Calibri" panose="020F0502020204030204" pitchFamily="34" charset="0"/>
                <a:cs typeface="Calibri" panose="020F0502020204030204" pitchFamily="34" charset="0"/>
              </a:rPr>
              <a:t>acties</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benoemen</a:t>
            </a:r>
            <a:r>
              <a:rPr lang="en-US" i="1" dirty="0">
                <a:latin typeface="Calibri" panose="020F0502020204030204" pitchFamily="34" charset="0"/>
                <a:cs typeface="Calibri" panose="020F0502020204030204" pitchFamily="34" charset="0"/>
              </a:rPr>
              <a:t>)</a:t>
            </a:r>
          </a:p>
          <a:p>
            <a:pPr marL="342900" indent="-342900">
              <a:spcBef>
                <a:spcPct val="20000"/>
              </a:spcBef>
              <a:spcAft>
                <a:spcPts val="600"/>
              </a:spcAft>
              <a:buClr>
                <a:schemeClr val="tx2"/>
              </a:buClr>
              <a:buSzPct val="110000"/>
              <a:buFont typeface="Wingdings" panose="05000000000000000000" pitchFamily="2" charset="2"/>
              <a:buChar char="þ"/>
            </a:pPr>
            <a:r>
              <a:rPr lang="en-US" b="1" dirty="0" err="1">
                <a:latin typeface="Calibri" panose="020F0502020204030204" pitchFamily="34" charset="0"/>
                <a:cs typeface="Calibri" panose="020F0502020204030204" pitchFamily="34" charset="0"/>
              </a:rPr>
              <a:t>Waarom</a:t>
            </a:r>
            <a:r>
              <a:rPr lang="en-US" dirty="0">
                <a:latin typeface="Calibri" panose="020F0502020204030204" pitchFamily="34" charset="0"/>
                <a:cs typeface="Calibri" panose="020F0502020204030204" pitchFamily="34" charset="0"/>
              </a:rPr>
              <a:t> is het </a:t>
            </a:r>
            <a:r>
              <a:rPr lang="en-US" dirty="0" err="1">
                <a:latin typeface="Calibri" panose="020F0502020204030204" pitchFamily="34" charset="0"/>
                <a:cs typeface="Calibri" panose="020F0502020204030204" pitchFamily="34" charset="0"/>
              </a:rPr>
              <a:t>leerdoel</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realistisch</a:t>
            </a:r>
            <a:r>
              <a:rPr lang="en-US" dirty="0">
                <a:latin typeface="Calibri" panose="020F0502020204030204" pitchFamily="34" charset="0"/>
                <a:cs typeface="Calibri" panose="020F0502020204030204" pitchFamily="34" charset="0"/>
              </a:rPr>
              <a:t>? </a:t>
            </a:r>
            <a:r>
              <a:rPr lang="en-US" i="1" dirty="0">
                <a:latin typeface="Calibri" panose="020F0502020204030204" pitchFamily="34" charset="0"/>
                <a:cs typeface="Calibri" panose="020F0502020204030204" pitchFamily="34" charset="0"/>
              </a:rPr>
              <a:t>(</a:t>
            </a:r>
            <a:r>
              <a:rPr lang="en-US" i="1" dirty="0" err="1">
                <a:latin typeface="Calibri" panose="020F0502020204030204" pitchFamily="34" charset="0"/>
                <a:cs typeface="Calibri" panose="020F0502020204030204" pitchFamily="34" charset="0"/>
              </a:rPr>
              <a:t>zorg</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ervoor</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dat</a:t>
            </a:r>
            <a:r>
              <a:rPr lang="en-US" i="1" dirty="0">
                <a:latin typeface="Calibri" panose="020F0502020204030204" pitchFamily="34" charset="0"/>
                <a:cs typeface="Calibri" panose="020F0502020204030204" pitchFamily="34" charset="0"/>
              </a:rPr>
              <a:t> je </a:t>
            </a:r>
            <a:r>
              <a:rPr lang="en-US" i="1" dirty="0" err="1">
                <a:latin typeface="Calibri" panose="020F0502020204030204" pitchFamily="34" charset="0"/>
                <a:cs typeface="Calibri" panose="020F0502020204030204" pitchFamily="34" charset="0"/>
              </a:rPr>
              <a:t>leerdoel</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voor</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jou</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haalbaar</a:t>
            </a:r>
            <a:r>
              <a:rPr lang="en-US" i="1" dirty="0">
                <a:latin typeface="Calibri" panose="020F0502020204030204" pitchFamily="34" charset="0"/>
                <a:cs typeface="Calibri" panose="020F0502020204030204" pitchFamily="34" charset="0"/>
              </a:rPr>
              <a:t> is)</a:t>
            </a:r>
          </a:p>
        </p:txBody>
      </p:sp>
    </p:spTree>
    <p:extLst>
      <p:ext uri="{BB962C8B-B14F-4D97-AF65-F5344CB8AC3E}">
        <p14:creationId xmlns:p14="http://schemas.microsoft.com/office/powerpoint/2010/main" val="381953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0355EDC7-8E64-4FA4-B6CC-A055C82BBD54}"/>
              </a:ext>
            </a:extLst>
          </p:cNvPr>
          <p:cNvPicPr>
            <a:picLocks noChangeAspect="1"/>
          </p:cNvPicPr>
          <p:nvPr/>
        </p:nvPicPr>
        <p:blipFill>
          <a:blip r:embed="rId3"/>
          <a:stretch>
            <a:fillRect/>
          </a:stretch>
        </p:blipFill>
        <p:spPr>
          <a:xfrm>
            <a:off x="8318500" y="12472"/>
            <a:ext cx="3866455" cy="6845525"/>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Zakelijke gesprekken</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2" name="Tekstvak 1">
            <a:extLst>
              <a:ext uri="{FF2B5EF4-FFF2-40B4-BE49-F238E27FC236}">
                <a16:creationId xmlns:a16="http://schemas.microsoft.com/office/drawing/2014/main" id="{CA0D371E-D62E-47A1-B6FE-EB14E42FDB43}"/>
              </a:ext>
            </a:extLst>
          </p:cNvPr>
          <p:cNvSpPr txBox="1"/>
          <p:nvPr/>
        </p:nvSpPr>
        <p:spPr>
          <a:xfrm>
            <a:off x="1332403" y="2722969"/>
            <a:ext cx="5475889" cy="1015663"/>
          </a:xfrm>
          <a:prstGeom prst="rect">
            <a:avLst/>
          </a:prstGeom>
          <a:noFill/>
        </p:spPr>
        <p:txBody>
          <a:bodyPr wrap="square" rtlCol="0">
            <a:spAutoFit/>
          </a:bodyPr>
          <a:lstStyle/>
          <a:p>
            <a:r>
              <a:rPr lang="nl-NL" sz="2400" b="1" dirty="0">
                <a:latin typeface="Calibri" panose="020F0502020204030204" pitchFamily="34" charset="0"/>
                <a:cs typeface="Calibri" panose="020F0502020204030204" pitchFamily="34" charset="0"/>
              </a:rPr>
              <a:t>Welke gesprekken voer je op je werk?</a:t>
            </a:r>
          </a:p>
          <a:p>
            <a:pPr marL="285750" indent="-28575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Tweegesprek?</a:t>
            </a:r>
          </a:p>
          <a:p>
            <a:pPr marL="285750" indent="-28575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Groepsgesprek?</a:t>
            </a:r>
          </a:p>
        </p:txBody>
      </p:sp>
      <p:pic>
        <p:nvPicPr>
          <p:cNvPr id="5" name="Afbeelding 4" descr="Twee telefoons die met elkaar praten">
            <a:extLst>
              <a:ext uri="{FF2B5EF4-FFF2-40B4-BE49-F238E27FC236}">
                <a16:creationId xmlns:a16="http://schemas.microsoft.com/office/drawing/2014/main" id="{CEE301FE-101E-4445-A074-7E186C404DE4}"/>
              </a:ext>
            </a:extLst>
          </p:cNvPr>
          <p:cNvPicPr>
            <a:picLocks noChangeAspect="1"/>
          </p:cNvPicPr>
          <p:nvPr/>
        </p:nvPicPr>
        <p:blipFill>
          <a:blip r:embed="rId4"/>
          <a:stretch>
            <a:fillRect/>
          </a:stretch>
        </p:blipFill>
        <p:spPr>
          <a:xfrm>
            <a:off x="7311695" y="2043349"/>
            <a:ext cx="4491420" cy="3368565"/>
          </a:xfrm>
          <a:prstGeom prst="rect">
            <a:avLst/>
          </a:prstGeom>
        </p:spPr>
      </p:pic>
    </p:spTree>
    <p:extLst>
      <p:ext uri="{BB962C8B-B14F-4D97-AF65-F5344CB8AC3E}">
        <p14:creationId xmlns:p14="http://schemas.microsoft.com/office/powerpoint/2010/main" val="78228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0355EDC7-8E64-4FA4-B6CC-A055C82BBD54}"/>
              </a:ext>
            </a:extLst>
          </p:cNvPr>
          <p:cNvPicPr>
            <a:picLocks noChangeAspect="1"/>
          </p:cNvPicPr>
          <p:nvPr/>
        </p:nvPicPr>
        <p:blipFill>
          <a:blip r:embed="rId3"/>
          <a:stretch>
            <a:fillRect/>
          </a:stretch>
        </p:blipFill>
        <p:spPr>
          <a:xfrm>
            <a:off x="8318500" y="12472"/>
            <a:ext cx="3866455" cy="6845525"/>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Tweegesprek</a:t>
            </a:r>
            <a:br>
              <a:rPr lang="nl-NL" sz="4400" cap="none" dirty="0">
                <a:latin typeface="Calibri" panose="020F0502020204030204" pitchFamily="34" charset="0"/>
                <a:cs typeface="Calibri" panose="020F0502020204030204" pitchFamily="34" charset="0"/>
              </a:rPr>
            </a:br>
            <a:r>
              <a:rPr lang="nl-NL" sz="4400" cap="none" dirty="0">
                <a:latin typeface="Calibri" panose="020F0502020204030204" pitchFamily="34" charset="0"/>
                <a:cs typeface="Calibri" panose="020F0502020204030204" pitchFamily="34" charset="0"/>
              </a:rPr>
              <a:t>Soorten</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2" name="Tekstvak 1">
            <a:extLst>
              <a:ext uri="{FF2B5EF4-FFF2-40B4-BE49-F238E27FC236}">
                <a16:creationId xmlns:a16="http://schemas.microsoft.com/office/drawing/2014/main" id="{CA0D371E-D62E-47A1-B6FE-EB14E42FDB43}"/>
              </a:ext>
            </a:extLst>
          </p:cNvPr>
          <p:cNvSpPr txBox="1"/>
          <p:nvPr/>
        </p:nvSpPr>
        <p:spPr>
          <a:xfrm>
            <a:off x="838200" y="2170936"/>
            <a:ext cx="5475889" cy="3416320"/>
          </a:xfrm>
          <a:prstGeom prst="rect">
            <a:avLst/>
          </a:prstGeom>
          <a:noFill/>
        </p:spPr>
        <p:txBody>
          <a:bodyPr wrap="square" rtlCol="0">
            <a:spAutoFit/>
          </a:bodyPr>
          <a:lstStyle/>
          <a:p>
            <a:pPr marL="457200" indent="-45720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Functioneringsgesprek</a:t>
            </a:r>
          </a:p>
          <a:p>
            <a:pPr marL="457200" indent="-45720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Beoordelingsgesprek</a:t>
            </a:r>
          </a:p>
          <a:p>
            <a:pPr marL="457200" indent="-45720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Corrigerend gesprek</a:t>
            </a:r>
          </a:p>
          <a:p>
            <a:pPr marL="457200" indent="-45720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Slecht nieuwsgesprek</a:t>
            </a:r>
          </a:p>
          <a:p>
            <a:pPr marL="457200" indent="-457200">
              <a:buClr>
                <a:schemeClr val="tx2"/>
              </a:buClr>
              <a:buFont typeface="Arial" panose="020B0604020202020204" pitchFamily="34" charset="0"/>
              <a:buChar char="•"/>
            </a:pPr>
            <a:r>
              <a:rPr lang="nl-NL" dirty="0" err="1">
                <a:latin typeface="Calibri" panose="020F0502020204030204" pitchFamily="34" charset="0"/>
                <a:cs typeface="Calibri" panose="020F0502020204030204" pitchFamily="34" charset="0"/>
              </a:rPr>
              <a:t>Coachingsgesprek</a:t>
            </a:r>
            <a:endParaRPr lang="nl-NL" dirty="0">
              <a:latin typeface="Calibri" panose="020F0502020204030204" pitchFamily="34" charset="0"/>
              <a:cs typeface="Calibri" panose="020F0502020204030204" pitchFamily="34" charset="0"/>
            </a:endParaRPr>
          </a:p>
          <a:p>
            <a:pPr marL="457200" indent="-45720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Conflictgesprek</a:t>
            </a:r>
          </a:p>
          <a:p>
            <a:pPr marL="457200" indent="-45720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Exitgesprek</a:t>
            </a:r>
          </a:p>
          <a:p>
            <a:pPr marL="457200" indent="-45720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Klachtengesprek</a:t>
            </a:r>
          </a:p>
          <a:p>
            <a:pPr marL="457200" indent="-45720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Intakegesprek</a:t>
            </a:r>
          </a:p>
          <a:p>
            <a:pPr marL="457200" indent="-45720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Interview</a:t>
            </a:r>
          </a:p>
          <a:p>
            <a:pPr marL="457200" indent="-457200">
              <a:buClr>
                <a:schemeClr val="tx2"/>
              </a:buClr>
              <a:buFont typeface="Arial" panose="020B0604020202020204" pitchFamily="34" charset="0"/>
              <a:buChar char="•"/>
            </a:pPr>
            <a:r>
              <a:rPr lang="nl-NL" dirty="0">
                <a:latin typeface="Calibri" panose="020F0502020204030204" pitchFamily="34" charset="0"/>
                <a:cs typeface="Calibri" panose="020F0502020204030204" pitchFamily="34" charset="0"/>
              </a:rPr>
              <a:t>Adviesgesprek</a:t>
            </a:r>
          </a:p>
          <a:p>
            <a:endParaRPr lang="nl-NL" dirty="0"/>
          </a:p>
        </p:txBody>
      </p:sp>
      <p:pic>
        <p:nvPicPr>
          <p:cNvPr id="6" name="Afbeelding 5" descr="Vrouwen die met elkaar praten op kantoor">
            <a:extLst>
              <a:ext uri="{FF2B5EF4-FFF2-40B4-BE49-F238E27FC236}">
                <a16:creationId xmlns:a16="http://schemas.microsoft.com/office/drawing/2014/main" id="{8C33F8AD-B959-4796-A48F-D58A07590D29}"/>
              </a:ext>
            </a:extLst>
          </p:cNvPr>
          <p:cNvPicPr>
            <a:picLocks noChangeAspect="1"/>
          </p:cNvPicPr>
          <p:nvPr/>
        </p:nvPicPr>
        <p:blipFill>
          <a:blip r:embed="rId4"/>
          <a:stretch>
            <a:fillRect/>
          </a:stretch>
        </p:blipFill>
        <p:spPr>
          <a:xfrm>
            <a:off x="8304610" y="3005958"/>
            <a:ext cx="3887390" cy="2591809"/>
          </a:xfrm>
          <a:prstGeom prst="rect">
            <a:avLst/>
          </a:prstGeom>
        </p:spPr>
      </p:pic>
    </p:spTree>
    <p:extLst>
      <p:ext uri="{BB962C8B-B14F-4D97-AF65-F5344CB8AC3E}">
        <p14:creationId xmlns:p14="http://schemas.microsoft.com/office/powerpoint/2010/main" val="28586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inhoud 9">
            <a:extLst>
              <a:ext uri="{FF2B5EF4-FFF2-40B4-BE49-F238E27FC236}">
                <a16:creationId xmlns:a16="http://schemas.microsoft.com/office/drawing/2014/main" id="{F8971CE8-F3A7-4B7A-B8C9-BC5ABAF25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21" y="1833089"/>
            <a:ext cx="7648320" cy="4659782"/>
          </a:xfrm>
          <a:prstGeom prst="rect">
            <a:avLst/>
          </a:prstGeom>
        </p:spPr>
      </p:pic>
      <p:pic>
        <p:nvPicPr>
          <p:cNvPr id="9" name="Afbeelding 8">
            <a:extLst>
              <a:ext uri="{FF2B5EF4-FFF2-40B4-BE49-F238E27FC236}">
                <a16:creationId xmlns:a16="http://schemas.microsoft.com/office/drawing/2014/main" id="{0355EDC7-8E64-4FA4-B6CC-A055C82BBD54}"/>
              </a:ext>
            </a:extLst>
          </p:cNvPr>
          <p:cNvPicPr>
            <a:picLocks noChangeAspect="1"/>
          </p:cNvPicPr>
          <p:nvPr/>
        </p:nvPicPr>
        <p:blipFill>
          <a:blip r:embed="rId4"/>
          <a:stretch>
            <a:fillRect/>
          </a:stretch>
        </p:blipFill>
        <p:spPr>
          <a:xfrm>
            <a:off x="8318500" y="12472"/>
            <a:ext cx="3866455" cy="6845525"/>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Tweegesprek</a:t>
            </a:r>
            <a:br>
              <a:rPr lang="nl-NL" sz="4400" cap="none" dirty="0">
                <a:latin typeface="Calibri" panose="020F0502020204030204" pitchFamily="34" charset="0"/>
                <a:cs typeface="Calibri" panose="020F0502020204030204" pitchFamily="34" charset="0"/>
              </a:rPr>
            </a:br>
            <a:r>
              <a:rPr lang="nl-NL" sz="4400" cap="none" dirty="0">
                <a:latin typeface="Calibri" panose="020F0502020204030204" pitchFamily="34" charset="0"/>
                <a:cs typeface="Calibri" panose="020F0502020204030204" pitchFamily="34" charset="0"/>
              </a:rPr>
              <a:t>Belangen individu - Organisatie</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6" name="Afbeelding 5" descr="Vrouwen die met elkaar praten op kantoor">
            <a:extLst>
              <a:ext uri="{FF2B5EF4-FFF2-40B4-BE49-F238E27FC236}">
                <a16:creationId xmlns:a16="http://schemas.microsoft.com/office/drawing/2014/main" id="{8C33F8AD-B959-4796-A48F-D58A07590D29}"/>
              </a:ext>
            </a:extLst>
          </p:cNvPr>
          <p:cNvPicPr>
            <a:picLocks noChangeAspect="1"/>
          </p:cNvPicPr>
          <p:nvPr/>
        </p:nvPicPr>
        <p:blipFill>
          <a:blip r:embed="rId5"/>
          <a:stretch>
            <a:fillRect/>
          </a:stretch>
        </p:blipFill>
        <p:spPr>
          <a:xfrm>
            <a:off x="8304610" y="3005958"/>
            <a:ext cx="3887390" cy="2591809"/>
          </a:xfrm>
          <a:prstGeom prst="rect">
            <a:avLst/>
          </a:prstGeom>
        </p:spPr>
      </p:pic>
    </p:spTree>
    <p:extLst>
      <p:ext uri="{BB962C8B-B14F-4D97-AF65-F5344CB8AC3E}">
        <p14:creationId xmlns:p14="http://schemas.microsoft.com/office/powerpoint/2010/main" val="74845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0355EDC7-8E64-4FA4-B6CC-A055C82BBD54}"/>
              </a:ext>
            </a:extLst>
          </p:cNvPr>
          <p:cNvPicPr>
            <a:picLocks noChangeAspect="1"/>
          </p:cNvPicPr>
          <p:nvPr/>
        </p:nvPicPr>
        <p:blipFill>
          <a:blip r:embed="rId3"/>
          <a:stretch>
            <a:fillRect/>
          </a:stretch>
        </p:blipFill>
        <p:spPr>
          <a:xfrm>
            <a:off x="8318500" y="12472"/>
            <a:ext cx="3866455" cy="6845525"/>
          </a:xfrm>
          <a:prstGeom prst="rect">
            <a:avLst/>
          </a:prstGeom>
        </p:spPr>
      </p:pic>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p:txBody>
          <a:bodyPr>
            <a:normAutofit/>
          </a:bodyPr>
          <a:lstStyle/>
          <a:p>
            <a:r>
              <a:rPr lang="nl-NL" sz="4400" cap="none" dirty="0">
                <a:latin typeface="Calibri" panose="020F0502020204030204" pitchFamily="34" charset="0"/>
                <a:cs typeface="Calibri" panose="020F0502020204030204" pitchFamily="34" charset="0"/>
              </a:rPr>
              <a:t>Tweegesprek</a:t>
            </a:r>
            <a:br>
              <a:rPr lang="nl-NL" sz="4400" cap="none" dirty="0">
                <a:latin typeface="Calibri" panose="020F0502020204030204" pitchFamily="34" charset="0"/>
                <a:cs typeface="Calibri" panose="020F0502020204030204" pitchFamily="34" charset="0"/>
              </a:rPr>
            </a:br>
            <a:r>
              <a:rPr lang="nl-NL" sz="4400" cap="none" dirty="0">
                <a:latin typeface="Calibri" panose="020F0502020204030204" pitchFamily="34" charset="0"/>
                <a:cs typeface="Calibri" panose="020F0502020204030204" pitchFamily="34" charset="0"/>
              </a:rPr>
              <a:t>Opdracht </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pic>
        <p:nvPicPr>
          <p:cNvPr id="6" name="Afbeelding 5" descr="Vrouwen die met elkaar praten op kantoor">
            <a:extLst>
              <a:ext uri="{FF2B5EF4-FFF2-40B4-BE49-F238E27FC236}">
                <a16:creationId xmlns:a16="http://schemas.microsoft.com/office/drawing/2014/main" id="{8C33F8AD-B959-4796-A48F-D58A07590D29}"/>
              </a:ext>
            </a:extLst>
          </p:cNvPr>
          <p:cNvPicPr>
            <a:picLocks noChangeAspect="1"/>
          </p:cNvPicPr>
          <p:nvPr/>
        </p:nvPicPr>
        <p:blipFill>
          <a:blip r:embed="rId4"/>
          <a:stretch>
            <a:fillRect/>
          </a:stretch>
        </p:blipFill>
        <p:spPr>
          <a:xfrm>
            <a:off x="8304610" y="3005958"/>
            <a:ext cx="3887390" cy="2591809"/>
          </a:xfrm>
          <a:prstGeom prst="rect">
            <a:avLst/>
          </a:prstGeom>
        </p:spPr>
      </p:pic>
      <p:sp>
        <p:nvSpPr>
          <p:cNvPr id="10" name="Tijdelijke aanduiding voor inhoud 2">
            <a:extLst>
              <a:ext uri="{FF2B5EF4-FFF2-40B4-BE49-F238E27FC236}">
                <a16:creationId xmlns:a16="http://schemas.microsoft.com/office/drawing/2014/main" id="{9F0E3620-141A-4629-8679-B9916CE2C388}"/>
              </a:ext>
            </a:extLst>
          </p:cNvPr>
          <p:cNvSpPr txBox="1">
            <a:spLocks/>
          </p:cNvSpPr>
          <p:nvPr/>
        </p:nvSpPr>
        <p:spPr>
          <a:xfrm>
            <a:off x="731608" y="3039425"/>
            <a:ext cx="7148036" cy="2591809"/>
          </a:xfrm>
          <a:prstGeom prst="rect">
            <a:avLst/>
          </a:prstGeom>
        </p:spPr>
        <p:txBody>
          <a:bodyPr>
            <a:normAutofit fontScale="85000" lnSpcReduction="10000"/>
          </a:bodyPr>
          <a:lstStyle>
            <a:lvl1pPr marL="18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None/>
            </a:pPr>
            <a:endParaRPr lang="nl-NL" dirty="0">
              <a:latin typeface="Calibri" panose="020F0502020204030204" pitchFamily="34" charset="0"/>
              <a:cs typeface="Calibri" panose="020F0502020204030204" pitchFamily="34" charset="0"/>
            </a:endParaRPr>
          </a:p>
          <a:p>
            <a:pPr marL="0" indent="0">
              <a:lnSpc>
                <a:spcPct val="170000"/>
              </a:lnSpc>
              <a:buNone/>
            </a:pPr>
            <a:r>
              <a:rPr lang="nl-NL" sz="2400" b="1" dirty="0">
                <a:latin typeface="Calibri" panose="020F0502020204030204" pitchFamily="34" charset="0"/>
                <a:cs typeface="Calibri" panose="020F0502020204030204" pitchFamily="34" charset="0"/>
              </a:rPr>
              <a:t>Bespreek in tweetallen</a:t>
            </a:r>
          </a:p>
          <a:p>
            <a:pPr>
              <a:lnSpc>
                <a:spcPct val="170000"/>
              </a:lnSpc>
              <a:buFont typeface="+mj-lt"/>
              <a:buAutoNum type="arabicPeriod"/>
            </a:pPr>
            <a:r>
              <a:rPr lang="nl-NL" dirty="0">
                <a:latin typeface="Calibri" panose="020F0502020204030204" pitchFamily="34" charset="0"/>
                <a:cs typeface="Calibri" panose="020F0502020204030204" pitchFamily="34" charset="0"/>
              </a:rPr>
              <a:t>Wat is het doel van bovenstaande gesprekken? </a:t>
            </a:r>
          </a:p>
          <a:p>
            <a:pPr>
              <a:lnSpc>
                <a:spcPct val="170000"/>
              </a:lnSpc>
              <a:buFont typeface="+mj-lt"/>
              <a:buAutoNum type="arabicPeriod"/>
            </a:pPr>
            <a:r>
              <a:rPr lang="nl-NL" dirty="0">
                <a:latin typeface="Calibri" panose="020F0502020204030204" pitchFamily="34" charset="0"/>
                <a:cs typeface="Calibri" panose="020F0502020204030204" pitchFamily="34" charset="0"/>
              </a:rPr>
              <a:t>Welke tweegesprekken worden op jouw werk gevoerd? (bovenstaande of andere gesprekken?)</a:t>
            </a:r>
          </a:p>
          <a:p>
            <a:pPr>
              <a:lnSpc>
                <a:spcPct val="170000"/>
              </a:lnSpc>
              <a:buFont typeface="+mj-lt"/>
              <a:buAutoNum type="arabicPeriod"/>
            </a:pPr>
            <a:r>
              <a:rPr lang="nl-NL" dirty="0">
                <a:latin typeface="Calibri" panose="020F0502020204030204" pitchFamily="34" charset="0"/>
                <a:cs typeface="Calibri" panose="020F0502020204030204" pitchFamily="34" charset="0"/>
              </a:rPr>
              <a:t>Welke gesprekken voer jij zelf op je werk?</a:t>
            </a:r>
          </a:p>
          <a:p>
            <a:endParaRPr lang="nl-NL" dirty="0"/>
          </a:p>
          <a:p>
            <a:endParaRPr lang="nl-NL" dirty="0"/>
          </a:p>
          <a:p>
            <a:endParaRPr lang="nl-NL" dirty="0"/>
          </a:p>
        </p:txBody>
      </p:sp>
      <p:sp>
        <p:nvSpPr>
          <p:cNvPr id="2" name="Tekstvak 1">
            <a:extLst>
              <a:ext uri="{FF2B5EF4-FFF2-40B4-BE49-F238E27FC236}">
                <a16:creationId xmlns:a16="http://schemas.microsoft.com/office/drawing/2014/main" id="{5903A8F2-808C-4B41-A7A5-01F52C21FCD7}"/>
              </a:ext>
            </a:extLst>
          </p:cNvPr>
          <p:cNvSpPr txBox="1"/>
          <p:nvPr/>
        </p:nvSpPr>
        <p:spPr>
          <a:xfrm>
            <a:off x="731608" y="2116096"/>
            <a:ext cx="7361358" cy="923330"/>
          </a:xfrm>
          <a:prstGeom prst="rect">
            <a:avLst/>
          </a:prstGeom>
          <a:noFill/>
        </p:spPr>
        <p:txBody>
          <a:bodyPr wrap="square" rtlCol="0">
            <a:spAutoFit/>
          </a:bodyPr>
          <a:lstStyle/>
          <a:p>
            <a:pPr marL="0" indent="0" algn="just">
              <a:buNone/>
            </a:pPr>
            <a:r>
              <a:rPr lang="nl-NL" i="1" dirty="0">
                <a:latin typeface="Calibri" panose="020F0502020204030204" pitchFamily="34" charset="0"/>
                <a:cs typeface="Calibri" panose="020F0502020204030204" pitchFamily="34" charset="0"/>
              </a:rPr>
              <a:t>Functioneringsgesprek, Beoordelingsgesprek, Corrigerend gesprek, Slecht nieuwsgesprek, </a:t>
            </a:r>
            <a:r>
              <a:rPr lang="nl-NL" i="1" dirty="0" err="1">
                <a:latin typeface="Calibri" panose="020F0502020204030204" pitchFamily="34" charset="0"/>
                <a:cs typeface="Calibri" panose="020F0502020204030204" pitchFamily="34" charset="0"/>
              </a:rPr>
              <a:t>Coachingsgesprek</a:t>
            </a:r>
            <a:r>
              <a:rPr lang="nl-NL" i="1" dirty="0">
                <a:latin typeface="Calibri" panose="020F0502020204030204" pitchFamily="34" charset="0"/>
                <a:cs typeface="Calibri" panose="020F0502020204030204" pitchFamily="34" charset="0"/>
              </a:rPr>
              <a:t>, Conflictgesprek, Exitgesprek, Klachtengesprek, Intakegesprek, Interview, Adviesgesprek. </a:t>
            </a:r>
          </a:p>
        </p:txBody>
      </p:sp>
    </p:spTree>
    <p:extLst>
      <p:ext uri="{BB962C8B-B14F-4D97-AF65-F5344CB8AC3E}">
        <p14:creationId xmlns:p14="http://schemas.microsoft.com/office/powerpoint/2010/main" val="24309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200" y="60329"/>
            <a:ext cx="10515600" cy="1325563"/>
          </a:xfrm>
        </p:spPr>
        <p:txBody>
          <a:bodyPr>
            <a:normAutofit/>
          </a:bodyPr>
          <a:lstStyle/>
          <a:p>
            <a:r>
              <a:rPr lang="nl-NL" sz="4400" cap="none" dirty="0">
                <a:latin typeface="Calibri" panose="020F0502020204030204" pitchFamily="34" charset="0"/>
                <a:cs typeface="Calibri" panose="020F0502020204030204" pitchFamily="34" charset="0"/>
              </a:rPr>
              <a:t>Planmatige voorbereiding</a:t>
            </a:r>
            <a:br>
              <a:rPr lang="nl-NL" sz="4400" cap="none" dirty="0">
                <a:latin typeface="Calibri" panose="020F0502020204030204" pitchFamily="34" charset="0"/>
                <a:cs typeface="Calibri" panose="020F0502020204030204" pitchFamily="34" charset="0"/>
              </a:rPr>
            </a:br>
            <a:r>
              <a:rPr lang="nl-NL" sz="4400" cap="none" dirty="0">
                <a:latin typeface="Calibri" panose="020F0502020204030204" pitchFamily="34" charset="0"/>
                <a:cs typeface="Calibri" panose="020F0502020204030204" pitchFamily="34" charset="0"/>
              </a:rPr>
              <a:t>DROP - Model</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3" name="Tekstvak 2">
            <a:extLst>
              <a:ext uri="{FF2B5EF4-FFF2-40B4-BE49-F238E27FC236}">
                <a16:creationId xmlns:a16="http://schemas.microsoft.com/office/drawing/2014/main" id="{F0A4163E-3873-469C-AC2E-D0D2F8BD1CE0}"/>
              </a:ext>
            </a:extLst>
          </p:cNvPr>
          <p:cNvSpPr txBox="1"/>
          <p:nvPr/>
        </p:nvSpPr>
        <p:spPr>
          <a:xfrm>
            <a:off x="943304" y="1354514"/>
            <a:ext cx="10807262" cy="5170646"/>
          </a:xfrm>
          <a:prstGeom prst="rect">
            <a:avLst/>
          </a:prstGeom>
          <a:noFill/>
        </p:spPr>
        <p:txBody>
          <a:bodyPr wrap="square" rtlCol="0">
            <a:spAutoFit/>
          </a:bodyPr>
          <a:lstStyle/>
          <a:p>
            <a:r>
              <a:rPr lang="nl-NL" sz="3200" b="1" dirty="0">
                <a:solidFill>
                  <a:schemeClr val="tx2"/>
                </a:solidFill>
                <a:latin typeface="Calibri" panose="020F0502020204030204" pitchFamily="34" charset="0"/>
                <a:cs typeface="Calibri" panose="020F0502020204030204" pitchFamily="34" charset="0"/>
              </a:rPr>
              <a:t>D</a:t>
            </a:r>
            <a:r>
              <a:rPr lang="nl-NL" dirty="0">
                <a:latin typeface="Calibri" panose="020F0502020204030204" pitchFamily="34" charset="0"/>
                <a:cs typeface="Calibri" panose="020F0502020204030204" pitchFamily="34" charset="0"/>
              </a:rPr>
              <a:t>oelen</a:t>
            </a:r>
          </a:p>
          <a:p>
            <a:pPr marL="171450" indent="-171450">
              <a:buClr>
                <a:schemeClr val="tx2"/>
              </a:buClr>
              <a:buFont typeface="Wingdings" panose="05000000000000000000" pitchFamily="2" charset="2"/>
              <a:buChar char="þ"/>
            </a:pPr>
            <a:r>
              <a:rPr lang="nl-NL" sz="1200" b="0" dirty="0"/>
              <a:t>Wat wil ik met het gesprek bereiken? </a:t>
            </a:r>
          </a:p>
          <a:p>
            <a:pPr marL="171450" indent="-171450">
              <a:buClr>
                <a:schemeClr val="tx2"/>
              </a:buClr>
              <a:buFont typeface="Wingdings" panose="05000000000000000000" pitchFamily="2" charset="2"/>
              <a:buChar char="þ"/>
            </a:pPr>
            <a:r>
              <a:rPr lang="nl-NL" sz="1200" b="0" dirty="0"/>
              <a:t>Wat moet het mij opleveren? </a:t>
            </a:r>
          </a:p>
          <a:p>
            <a:pPr marL="171450" indent="-171450">
              <a:buClr>
                <a:schemeClr val="tx2"/>
              </a:buClr>
              <a:buFont typeface="Wingdings" panose="05000000000000000000" pitchFamily="2" charset="2"/>
              <a:buChar char="þ"/>
            </a:pPr>
            <a:r>
              <a:rPr lang="nl-NL" sz="1200" b="0" dirty="0"/>
              <a:t>Wanneer ben ik tevreden met het resultaat? </a:t>
            </a:r>
          </a:p>
          <a:p>
            <a:pPr marL="171450" indent="-171450">
              <a:buClr>
                <a:schemeClr val="tx2"/>
              </a:buClr>
              <a:buFont typeface="Wingdings" panose="05000000000000000000" pitchFamily="2" charset="2"/>
              <a:buChar char="þ"/>
            </a:pPr>
            <a:r>
              <a:rPr lang="nl-NL" sz="1200" b="0" dirty="0"/>
              <a:t>Waaraan merk ik dat ik mijn doel zal hebben bereikt?</a:t>
            </a:r>
            <a:endParaRPr lang="nl-NL" sz="1200" dirty="0">
              <a:latin typeface="Calibri" panose="020F0502020204030204" pitchFamily="34" charset="0"/>
              <a:cs typeface="Calibri" panose="020F0502020204030204" pitchFamily="34" charset="0"/>
            </a:endParaRPr>
          </a:p>
          <a:p>
            <a:r>
              <a:rPr lang="nl-NL" sz="3200" b="1" dirty="0">
                <a:solidFill>
                  <a:schemeClr val="tx2"/>
                </a:solidFill>
                <a:latin typeface="Calibri" panose="020F0502020204030204" pitchFamily="34" charset="0"/>
                <a:cs typeface="Calibri" panose="020F0502020204030204" pitchFamily="34" charset="0"/>
              </a:rPr>
              <a:t>R</a:t>
            </a:r>
            <a:r>
              <a:rPr lang="nl-NL" dirty="0">
                <a:latin typeface="Calibri" panose="020F0502020204030204" pitchFamily="34" charset="0"/>
                <a:cs typeface="Calibri" panose="020F0502020204030204" pitchFamily="34" charset="0"/>
              </a:rPr>
              <a:t>ollen</a:t>
            </a:r>
          </a:p>
          <a:p>
            <a:pPr marL="171450" indent="-171450">
              <a:buClr>
                <a:schemeClr val="tx2"/>
              </a:buClr>
              <a:buFont typeface="Wingdings" panose="05000000000000000000" pitchFamily="2" charset="2"/>
              <a:buChar char="þ"/>
            </a:pPr>
            <a:r>
              <a:rPr lang="nl-NL" sz="1200" dirty="0"/>
              <a:t>Voer ik het gesprek alleen of met een ander samen?</a:t>
            </a:r>
          </a:p>
          <a:p>
            <a:pPr marL="171450" indent="-171450">
              <a:buClr>
                <a:schemeClr val="tx2"/>
              </a:buClr>
              <a:buFont typeface="Wingdings" panose="05000000000000000000" pitchFamily="2" charset="2"/>
              <a:buChar char="þ"/>
            </a:pPr>
            <a:r>
              <a:rPr lang="nl-NL" sz="1200" dirty="0"/>
              <a:t>Wie zijn er nog meer bij het gesprek aanwezig? </a:t>
            </a:r>
          </a:p>
          <a:p>
            <a:pPr marL="171450" indent="-171450">
              <a:buClr>
                <a:schemeClr val="tx2"/>
              </a:buClr>
              <a:buFont typeface="Wingdings" panose="05000000000000000000" pitchFamily="2" charset="2"/>
              <a:buChar char="þ"/>
            </a:pPr>
            <a:r>
              <a:rPr lang="nl-NL" sz="1200" dirty="0"/>
              <a:t>Wie stelt vragen en wie schrijft er wat op? </a:t>
            </a:r>
          </a:p>
          <a:p>
            <a:pPr marL="171450" indent="-171450">
              <a:buClr>
                <a:schemeClr val="tx2"/>
              </a:buClr>
              <a:buFont typeface="Wingdings" panose="05000000000000000000" pitchFamily="2" charset="2"/>
              <a:buChar char="þ"/>
            </a:pPr>
            <a:r>
              <a:rPr lang="nl-NL" sz="1200" dirty="0"/>
              <a:t>Wat weet ik van mijn gesprekspartner? </a:t>
            </a:r>
          </a:p>
          <a:p>
            <a:pPr marL="171450" indent="-171450">
              <a:buClr>
                <a:schemeClr val="tx2"/>
              </a:buClr>
              <a:buFont typeface="Wingdings" panose="05000000000000000000" pitchFamily="2" charset="2"/>
              <a:buChar char="þ"/>
            </a:pPr>
            <a:r>
              <a:rPr lang="nl-NL" sz="1200" dirty="0"/>
              <a:t>Hoe zit het met taken en verantwoordelijkheden? Wat mag ik van alle participanten verwachten?</a:t>
            </a:r>
          </a:p>
          <a:p>
            <a:r>
              <a:rPr lang="nl-NL" sz="3200" b="1" dirty="0">
                <a:solidFill>
                  <a:schemeClr val="tx2"/>
                </a:solidFill>
                <a:latin typeface="Calibri" panose="020F0502020204030204" pitchFamily="34" charset="0"/>
                <a:cs typeface="Calibri" panose="020F0502020204030204" pitchFamily="34" charset="0"/>
              </a:rPr>
              <a:t>O</a:t>
            </a:r>
            <a:r>
              <a:rPr lang="nl-NL" dirty="0">
                <a:latin typeface="Calibri" panose="020F0502020204030204" pitchFamily="34" charset="0"/>
                <a:cs typeface="Calibri" panose="020F0502020204030204" pitchFamily="34" charset="0"/>
              </a:rPr>
              <a:t>nderwerp</a:t>
            </a:r>
          </a:p>
          <a:p>
            <a:pPr marL="171450" indent="-171450">
              <a:buClr>
                <a:schemeClr val="tx2"/>
              </a:buClr>
              <a:buFont typeface="Wingdings" panose="05000000000000000000" pitchFamily="2" charset="2"/>
              <a:buChar char="þ"/>
            </a:pPr>
            <a:r>
              <a:rPr lang="nl-NL" sz="1200" dirty="0"/>
              <a:t>Wat wil ik aan de weet komen? </a:t>
            </a:r>
          </a:p>
          <a:p>
            <a:pPr marL="171450" indent="-171450">
              <a:buClr>
                <a:schemeClr val="tx2"/>
              </a:buClr>
              <a:buFont typeface="Wingdings" panose="05000000000000000000" pitchFamily="2" charset="2"/>
              <a:buChar char="þ"/>
            </a:pPr>
            <a:r>
              <a:rPr lang="nl-NL" sz="1200" dirty="0"/>
              <a:t>Welke vragen zou ik kunnen formuleren?</a:t>
            </a:r>
          </a:p>
          <a:p>
            <a:r>
              <a:rPr lang="nl-NL" sz="3600" b="1" dirty="0">
                <a:solidFill>
                  <a:schemeClr val="tx2"/>
                </a:solidFill>
                <a:latin typeface="Calibri" panose="020F0502020204030204" pitchFamily="34" charset="0"/>
                <a:cs typeface="Calibri" panose="020F0502020204030204" pitchFamily="34" charset="0"/>
              </a:rPr>
              <a:t>P</a:t>
            </a:r>
            <a:r>
              <a:rPr lang="nl-NL" dirty="0">
                <a:latin typeface="Calibri" panose="020F0502020204030204" pitchFamily="34" charset="0"/>
                <a:cs typeface="Calibri" panose="020F0502020204030204" pitchFamily="34" charset="0"/>
              </a:rPr>
              <a:t>rocedure</a:t>
            </a:r>
          </a:p>
          <a:p>
            <a:pPr marL="171450" indent="-171450">
              <a:buClr>
                <a:schemeClr val="tx2"/>
              </a:buClr>
              <a:buFont typeface="Wingdings" panose="05000000000000000000" pitchFamily="2" charset="2"/>
              <a:buChar char="þ"/>
            </a:pPr>
            <a:r>
              <a:rPr lang="nl-NL" sz="1200" dirty="0"/>
              <a:t>Waar vindt het gesprek plaats? </a:t>
            </a:r>
          </a:p>
          <a:p>
            <a:pPr marL="171450" indent="-171450">
              <a:buClr>
                <a:schemeClr val="tx2"/>
              </a:buClr>
              <a:buFont typeface="Wingdings" panose="05000000000000000000" pitchFamily="2" charset="2"/>
              <a:buChar char="þ"/>
            </a:pPr>
            <a:r>
              <a:rPr lang="nl-NL" sz="1200" dirty="0"/>
              <a:t>Hoe lang kan, mag, moet het duren?</a:t>
            </a:r>
          </a:p>
          <a:p>
            <a:pPr marL="171450" indent="-171450">
              <a:buClr>
                <a:schemeClr val="tx2"/>
              </a:buClr>
              <a:buFont typeface="Wingdings" panose="05000000000000000000" pitchFamily="2" charset="2"/>
              <a:buChar char="þ"/>
            </a:pPr>
            <a:r>
              <a:rPr lang="nl-NL" sz="1200" dirty="0"/>
              <a:t>Welke hulpmiddelen heb ik nodig gezien voorgaande punten? (schrijfblok, bord, recorder etc.). </a:t>
            </a:r>
          </a:p>
          <a:p>
            <a:pPr marL="171450" indent="-171450">
              <a:buClr>
                <a:schemeClr val="tx2"/>
              </a:buClr>
              <a:buFont typeface="Wingdings" panose="05000000000000000000" pitchFamily="2" charset="2"/>
              <a:buChar char="þ"/>
            </a:pPr>
            <a:r>
              <a:rPr lang="nl-NL" sz="1200" dirty="0"/>
              <a:t>Hoe gaan we zitten (aan tafel, tegenover elkaar, in een hoek etc.)?</a:t>
            </a:r>
          </a:p>
          <a:p>
            <a:endParaRPr lang="nl-N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300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6" end="1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7" end="1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B0350D-E4B1-4C2E-AFD7-4FA2ED5106D7}"/>
              </a:ext>
            </a:extLst>
          </p:cNvPr>
          <p:cNvSpPr>
            <a:spLocks noGrp="1"/>
          </p:cNvSpPr>
          <p:nvPr>
            <p:ph type="title"/>
          </p:nvPr>
        </p:nvSpPr>
        <p:spPr>
          <a:xfrm>
            <a:off x="838200" y="60329"/>
            <a:ext cx="10515600" cy="1325563"/>
          </a:xfrm>
        </p:spPr>
        <p:txBody>
          <a:bodyPr>
            <a:normAutofit/>
          </a:bodyPr>
          <a:lstStyle/>
          <a:p>
            <a:r>
              <a:rPr lang="nl-NL" sz="4400" cap="none" dirty="0">
                <a:latin typeface="Calibri" panose="020F0502020204030204" pitchFamily="34" charset="0"/>
                <a:cs typeface="Calibri" panose="020F0502020204030204" pitchFamily="34" charset="0"/>
              </a:rPr>
              <a:t>Planmatige voorbereiding </a:t>
            </a:r>
            <a:br>
              <a:rPr lang="nl-NL" sz="4400" cap="none" dirty="0">
                <a:latin typeface="Calibri" panose="020F0502020204030204" pitchFamily="34" charset="0"/>
                <a:cs typeface="Calibri" panose="020F0502020204030204" pitchFamily="34" charset="0"/>
              </a:rPr>
            </a:br>
            <a:r>
              <a:rPr lang="nl-NL" sz="4400" cap="none" dirty="0" err="1">
                <a:latin typeface="Calibri" panose="020F0502020204030204" pitchFamily="34" charset="0"/>
                <a:cs typeface="Calibri" panose="020F0502020204030204" pitchFamily="34" charset="0"/>
              </a:rPr>
              <a:t>Doelgroepanalyse</a:t>
            </a:r>
            <a:endParaRPr lang="en-US" cap="none" dirty="0">
              <a:latin typeface="Calibri" panose="020F0502020204030204" pitchFamily="34" charset="0"/>
              <a:cs typeface="Calibri" panose="020F0502020204030204" pitchFamily="34" charset="0"/>
            </a:endParaRPr>
          </a:p>
        </p:txBody>
      </p:sp>
      <p:sp>
        <p:nvSpPr>
          <p:cNvPr id="7" name="Tijdelijke aanduiding voor dianummer 6">
            <a:extLst>
              <a:ext uri="{FF2B5EF4-FFF2-40B4-BE49-F238E27FC236}">
                <a16:creationId xmlns:a16="http://schemas.microsoft.com/office/drawing/2014/main" id="{B6691C92-D0A2-48CA-8E54-5E0BE40FA1B6}"/>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CE7509-F60A-4509-9491-CD4ED7B54EDD}" type="slidenum">
              <a:rPr kumimoji="0" lang="nl-NL" sz="1200" b="0" i="0" u="none" strike="noStrike" kern="1200" cap="none" spc="0" normalizeH="0" baseline="0" noProof="0" smtClean="0">
                <a:ln>
                  <a:noFill/>
                </a:ln>
                <a:solidFill>
                  <a:prstClr val="black"/>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Arial"/>
              <a:ea typeface="+mn-ea"/>
              <a:cs typeface="+mn-cs"/>
            </a:endParaRPr>
          </a:p>
        </p:txBody>
      </p:sp>
      <p:sp>
        <p:nvSpPr>
          <p:cNvPr id="2" name="Tekstvak 1">
            <a:extLst>
              <a:ext uri="{FF2B5EF4-FFF2-40B4-BE49-F238E27FC236}">
                <a16:creationId xmlns:a16="http://schemas.microsoft.com/office/drawing/2014/main" id="{3B5D0C69-8F40-4E7F-A513-D68E18F40EED}"/>
              </a:ext>
            </a:extLst>
          </p:cNvPr>
          <p:cNvSpPr txBox="1"/>
          <p:nvPr/>
        </p:nvSpPr>
        <p:spPr>
          <a:xfrm>
            <a:off x="924910" y="2207172"/>
            <a:ext cx="8124497" cy="2723823"/>
          </a:xfrm>
          <a:prstGeom prst="rect">
            <a:avLst/>
          </a:prstGeom>
          <a:noFill/>
        </p:spPr>
        <p:txBody>
          <a:bodyPr wrap="square" rtlCol="0">
            <a:spAutoFit/>
          </a:bodyPr>
          <a:lstStyle/>
          <a:p>
            <a:pPr>
              <a:lnSpc>
                <a:spcPct val="150000"/>
              </a:lnSpc>
            </a:pPr>
            <a:r>
              <a:rPr lang="nl-NL" b="1" dirty="0"/>
              <a:t>Wat voor soort gesprek voer je – wat is het doel van het gesprek?</a:t>
            </a:r>
          </a:p>
          <a:p>
            <a:pPr marL="285750" indent="-285750">
              <a:lnSpc>
                <a:spcPct val="150000"/>
              </a:lnSpc>
              <a:buClr>
                <a:schemeClr val="tx2"/>
              </a:buClr>
              <a:buFont typeface="Arial" panose="020B0604020202020204" pitchFamily="34" charset="0"/>
              <a:buChar char="•"/>
            </a:pPr>
            <a:r>
              <a:rPr lang="nl-NL" dirty="0"/>
              <a:t>Wie is/zijn je gesprekspartner(s)?</a:t>
            </a:r>
          </a:p>
          <a:p>
            <a:pPr marL="285750" indent="-285750">
              <a:lnSpc>
                <a:spcPct val="150000"/>
              </a:lnSpc>
              <a:buClr>
                <a:schemeClr val="tx2"/>
              </a:buClr>
              <a:buFont typeface="Arial" panose="020B0604020202020204" pitchFamily="34" charset="0"/>
              <a:buChar char="•"/>
            </a:pPr>
            <a:r>
              <a:rPr lang="nl-NL" dirty="0"/>
              <a:t>Wat zijn de belangen?</a:t>
            </a:r>
          </a:p>
          <a:p>
            <a:pPr marL="285750" indent="-285750">
              <a:lnSpc>
                <a:spcPct val="150000"/>
              </a:lnSpc>
              <a:buClr>
                <a:schemeClr val="tx2"/>
              </a:buClr>
              <a:buFont typeface="Arial" panose="020B0604020202020204" pitchFamily="34" charset="0"/>
              <a:buChar char="•"/>
            </a:pPr>
            <a:r>
              <a:rPr lang="nl-NL" dirty="0"/>
              <a:t>Wat zijn de wensen en verwachtingen?</a:t>
            </a:r>
          </a:p>
          <a:p>
            <a:pPr marL="285750" indent="-285750">
              <a:lnSpc>
                <a:spcPct val="150000"/>
              </a:lnSpc>
              <a:buClr>
                <a:schemeClr val="tx2"/>
              </a:buClr>
              <a:buFont typeface="Arial" panose="020B0604020202020204" pitchFamily="34" charset="0"/>
              <a:buChar char="•"/>
            </a:pPr>
            <a:r>
              <a:rPr lang="nl-NL" dirty="0"/>
              <a:t>Wat is jullie relatie?</a:t>
            </a:r>
          </a:p>
          <a:p>
            <a:pPr marL="285750" indent="-285750">
              <a:buClr>
                <a:schemeClr val="tx2"/>
              </a:buClr>
              <a:buFont typeface="Arial" panose="020B0604020202020204" pitchFamily="34" charset="0"/>
              <a:buChar char="•"/>
            </a:pPr>
            <a:endParaRPr lang="nl-NL" b="1" dirty="0">
              <a:solidFill>
                <a:schemeClr val="tx2"/>
              </a:solidFill>
              <a:highlight>
                <a:srgbClr val="FFFF00"/>
              </a:highlight>
            </a:endParaRPr>
          </a:p>
          <a:p>
            <a:endParaRPr lang="nl-NL" b="1" dirty="0">
              <a:solidFill>
                <a:schemeClr val="tx2"/>
              </a:solidFill>
              <a:highlight>
                <a:srgbClr val="FFFF00"/>
              </a:highlight>
            </a:endParaRPr>
          </a:p>
        </p:txBody>
      </p:sp>
    </p:spTree>
    <p:extLst>
      <p:ext uri="{BB962C8B-B14F-4D97-AF65-F5344CB8AC3E}">
        <p14:creationId xmlns:p14="http://schemas.microsoft.com/office/powerpoint/2010/main" val="16675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esentatie_Smal">
  <a:themeElements>
    <a:clrScheme name="HAN">
      <a:dk1>
        <a:sysClr val="windowText" lastClr="000000"/>
      </a:dk1>
      <a:lt1>
        <a:sysClr val="window" lastClr="FFFFFF"/>
      </a:lt1>
      <a:dk2>
        <a:srgbClr val="E50056"/>
      </a:dk2>
      <a:lt2>
        <a:srgbClr val="F8F8F8"/>
      </a:lt2>
      <a:accent1>
        <a:srgbClr val="000000"/>
      </a:accent1>
      <a:accent2>
        <a:srgbClr val="454545"/>
      </a:accent2>
      <a:accent3>
        <a:srgbClr val="757575"/>
      </a:accent3>
      <a:accent4>
        <a:srgbClr val="919191"/>
      </a:accent4>
      <a:accent5>
        <a:srgbClr val="E3E3E3"/>
      </a:accent5>
      <a:accent6>
        <a:srgbClr val="F8F8F8"/>
      </a:accent6>
      <a:hlink>
        <a:srgbClr val="000000"/>
      </a:hlink>
      <a:folHlink>
        <a:srgbClr val="000000"/>
      </a:folHlink>
    </a:clrScheme>
    <a:fontScheme name="HAN-PP">
      <a:majorFont>
        <a:latin typeface="Avenir Next Condensed Medium"/>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N_PowerPoint_breed_wit" id="{E054BE30-9AF6-42EE-996B-874D1036884B}" vid="{43777731-FB9B-478D-9213-4E1D41A94452}"/>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HAN_PowerPoint_breed_wit</Template>
  <TotalTime>0</TotalTime>
  <Words>4378</Words>
  <Application>Microsoft Office PowerPoint</Application>
  <PresentationFormat>Breedbeeld</PresentationFormat>
  <Paragraphs>502</Paragraphs>
  <Slides>37</Slides>
  <Notes>37</Notes>
  <HiddenSlides>0</HiddenSlides>
  <MMClips>1</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37</vt:i4>
      </vt:variant>
    </vt:vector>
  </HeadingPairs>
  <TitlesOfParts>
    <vt:vector size="47" baseType="lpstr">
      <vt:lpstr>Arial</vt:lpstr>
      <vt:lpstr>Avenir Next Condensed Medium</vt:lpstr>
      <vt:lpstr>Calibri</vt:lpstr>
      <vt:lpstr>Co Headline Light</vt:lpstr>
      <vt:lpstr>Co Text Light</vt:lpstr>
      <vt:lpstr>Lato</vt:lpstr>
      <vt:lpstr>Roboto</vt:lpstr>
      <vt:lpstr>Wingdings</vt:lpstr>
      <vt:lpstr>Wingdings 2</vt:lpstr>
      <vt:lpstr>Presentatie_Smal</vt:lpstr>
      <vt:lpstr>PowerPoint-presentatie</vt:lpstr>
      <vt:lpstr>Programma Mondelinge communicatie Gespreksvoering</vt:lpstr>
      <vt:lpstr>Aantonen in portfolio gesprekken</vt:lpstr>
      <vt:lpstr>Zakelijke gesprekken</vt:lpstr>
      <vt:lpstr>Tweegesprek Soorten</vt:lpstr>
      <vt:lpstr>Tweegesprek Belangen individu - Organisatie</vt:lpstr>
      <vt:lpstr>Tweegesprek Opdracht </vt:lpstr>
      <vt:lpstr>Planmatige voorbereiding DROP - Model</vt:lpstr>
      <vt:lpstr>Planmatige voorbereiding  Doelgroepanalyse</vt:lpstr>
      <vt:lpstr>Planmatige voorbereiding Opdracht </vt:lpstr>
      <vt:lpstr>Gespreksvoering Gespreksniveaus</vt:lpstr>
      <vt:lpstr>Gespreksvoering  Opdracht gespreksniveaus</vt:lpstr>
      <vt:lpstr>Gespreksvoering  LSD – Luisteren is een activiteit</vt:lpstr>
      <vt:lpstr>Gespreksvoering  Gesprekstechnieken – Levels of Listening</vt:lpstr>
      <vt:lpstr>Gespreksvoering  Gesprekstechnieken – Vier manieren van luisteren</vt:lpstr>
      <vt:lpstr>Gespreksvoering  Oefening gesprekstechnieken</vt:lpstr>
      <vt:lpstr>Gespreksvoering  Gesprekstechnieken - soorten vragen</vt:lpstr>
      <vt:lpstr>Gespreksvoering  Gesprekstechnieken - soorten vragen</vt:lpstr>
      <vt:lpstr>Gespreksvoering  Gesprekstechnieken – oefening </vt:lpstr>
      <vt:lpstr>Gespreksvoering  Weerstand</vt:lpstr>
      <vt:lpstr>Gespreksvoering  Oefening weerstand</vt:lpstr>
      <vt:lpstr>Gespreksvoering  Weerstand bij je gesprekspartner</vt:lpstr>
      <vt:lpstr>Gespreksvoering  Checklist weerstand bij je gesprekspartner</vt:lpstr>
      <vt:lpstr>Gespreksvoering  Omgaan met moeilijke klanten - LEO</vt:lpstr>
      <vt:lpstr>Gespreksvoering  Oefening weerstand</vt:lpstr>
      <vt:lpstr>BOB model</vt:lpstr>
      <vt:lpstr>Feedback en reflectie Feedback </vt:lpstr>
      <vt:lpstr>Feedback en reflectie Feedback quiz </vt:lpstr>
      <vt:lpstr>Feedback en reflectie Feedback geven zonder onbeleefd te zijn </vt:lpstr>
      <vt:lpstr>Feedback en reflectie Feedback geven met drie G’s </vt:lpstr>
      <vt:lpstr>Feedback en reflectie Feedback ontvangen </vt:lpstr>
      <vt:lpstr>Feedback en reflectie Reflectie</vt:lpstr>
      <vt:lpstr>Feedback en reflectie Reflectie – aan de slag met je leersituatie</vt:lpstr>
      <vt:lpstr>Feedback en reflectie Eerst evalueren </vt:lpstr>
      <vt:lpstr>Feedback en reflectie Dan reflecteren</vt:lpstr>
      <vt:lpstr>Feedback en reflectie Maak het concreet met STARR</vt:lpstr>
      <vt:lpstr>Feedback en reflectie Om tot leerdoelen te komen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Brenda Gielens</dc:creator>
  <cp:lastModifiedBy>Maarten van Riel (student)</cp:lastModifiedBy>
  <cp:revision>157</cp:revision>
  <dcterms:created xsi:type="dcterms:W3CDTF">2022-08-25T05:49:44Z</dcterms:created>
  <dcterms:modified xsi:type="dcterms:W3CDTF">2025-03-04T18:51:36Z</dcterms:modified>
</cp:coreProperties>
</file>